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2" r:id="rId14"/>
    <p:sldId id="271" r:id="rId15"/>
    <p:sldId id="273" r:id="rId16"/>
    <p:sldId id="274" r:id="rId17"/>
    <p:sldId id="275" r:id="rId18"/>
    <p:sldId id="279" r:id="rId19"/>
    <p:sldId id="280" r:id="rId20"/>
    <p:sldId id="276" r:id="rId21"/>
    <p:sldId id="277" r:id="rId22"/>
    <p:sldId id="278" r:id="rId23"/>
    <p:sldId id="269" r:id="rId24"/>
    <p:sldId id="270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821" autoAdjust="0"/>
  </p:normalViewPr>
  <p:slideViewPr>
    <p:cSldViewPr>
      <p:cViewPr varScale="1">
        <p:scale>
          <a:sx n="80" d="100"/>
          <a:sy n="80" d="100"/>
        </p:scale>
        <p:origin x="-152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png>
</file>

<file path=ppt/media/image2.jpg>
</file>

<file path=ppt/media/image4.jpeg>
</file>

<file path=ppt/media/image5.jp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GB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7147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GB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874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GB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0724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GB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4124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0757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GB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GB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117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GB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GB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371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4160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134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GB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9938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6590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GB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GB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B799D-F0F8-4909-9196-2E4BD685AB0B}" type="datetimeFigureOut">
              <a:rPr lang="en-GB" smtClean="0"/>
              <a:t>12/12/19</a:t>
            </a:fld>
            <a:endParaRPr lang="en-GB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5A7218-B74E-4BF9-8454-133D5266B0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344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jp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73538"/>
            <a:ext cx="8229600" cy="1143000"/>
          </a:xfrm>
        </p:spPr>
        <p:txBody>
          <a:bodyPr/>
          <a:lstStyle/>
          <a:p>
            <a:r>
              <a:rPr lang="en-US" dirty="0" smtClean="0"/>
              <a:t>R workshop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87603"/>
            <a:ext cx="8229600" cy="1247879"/>
          </a:xfrm>
        </p:spPr>
        <p:txBody>
          <a:bodyPr/>
          <a:lstStyle/>
          <a:p>
            <a:r>
              <a:rPr lang="en-US" dirty="0" smtClean="0"/>
              <a:t>Does adaptation to the marine environment affect the speciation rate of elapid snakes?</a:t>
            </a:r>
            <a:endParaRPr lang="en-US" dirty="0"/>
          </a:p>
        </p:txBody>
      </p:sp>
      <p:pic>
        <p:nvPicPr>
          <p:cNvPr id="8" name="Picture 7" descr="640px-Laticauda_colubrina_Lembeh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077" y="1929619"/>
            <a:ext cx="3841262" cy="2880947"/>
          </a:xfrm>
          <a:prstGeom prst="rect">
            <a:avLst/>
          </a:prstGeom>
        </p:spPr>
      </p:pic>
      <p:pic>
        <p:nvPicPr>
          <p:cNvPr id="9" name="Picture 8" descr="640px-Pelamis_platura,_Costa_Rica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785" y="1935482"/>
            <a:ext cx="3833446" cy="2875084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222739" y="5104122"/>
            <a:ext cx="8229600" cy="124787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This will take place in R or R studio</a:t>
            </a:r>
          </a:p>
          <a:p>
            <a:r>
              <a:rPr lang="en-US" dirty="0" smtClean="0"/>
              <a:t>Save the </a:t>
            </a:r>
            <a:r>
              <a:rPr lang="en-US" dirty="0" err="1" smtClean="0"/>
              <a:t>BiSSE_elapids</a:t>
            </a:r>
            <a:r>
              <a:rPr lang="en-US" dirty="0" smtClean="0"/>
              <a:t> folder and set working directory</a:t>
            </a:r>
          </a:p>
        </p:txBody>
      </p:sp>
    </p:spTree>
    <p:extLst>
      <p:ext uri="{BB962C8B-B14F-4D97-AF65-F5344CB8AC3E}">
        <p14:creationId xmlns:p14="http://schemas.microsoft.com/office/powerpoint/2010/main" val="13505180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6862"/>
            <a:ext cx="8229600" cy="1143000"/>
          </a:xfrm>
        </p:spPr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Picture 3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7294" y="0"/>
            <a:ext cx="7909170" cy="790917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604001" y="1150815"/>
            <a:ext cx="2540000" cy="533595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Can you spot any potential problems for our interpretation of the </a:t>
            </a:r>
            <a:r>
              <a:rPr lang="en-US" dirty="0" err="1" smtClean="0"/>
              <a:t>BiSSE</a:t>
            </a:r>
            <a:r>
              <a:rPr lang="en-US" dirty="0" smtClean="0"/>
              <a:t> output here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Which parts of the tree do you think have a high speciation rate just by looking at 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186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0499"/>
            <a:ext cx="2082800" cy="3692769"/>
          </a:xfrm>
        </p:spPr>
        <p:txBody>
          <a:bodyPr>
            <a:noAutofit/>
          </a:bodyPr>
          <a:lstStyle/>
          <a:p>
            <a:r>
              <a:rPr lang="en-US" sz="2800" dirty="0" smtClean="0"/>
              <a:t>Let’s take a look at speciation rate without considering habitat</a:t>
            </a:r>
            <a:br>
              <a:rPr lang="en-US" sz="28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(Results from BAMM)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5650" y="310500"/>
            <a:ext cx="3992196" cy="6163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858000" y="6339281"/>
            <a:ext cx="1549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Lee et al. 2016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4322641"/>
            <a:ext cx="2540000" cy="215118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Evidence for rapid speciation in </a:t>
            </a:r>
            <a:r>
              <a:rPr lang="en-US" i="1" dirty="0" err="1" smtClean="0"/>
              <a:t>Hydrophis</a:t>
            </a:r>
            <a:r>
              <a:rPr lang="en-US" i="1" dirty="0" smtClean="0"/>
              <a:t>, </a:t>
            </a:r>
            <a:r>
              <a:rPr lang="en-US" dirty="0" smtClean="0"/>
              <a:t>but not other </a:t>
            </a:r>
            <a:r>
              <a:rPr lang="en-US" dirty="0" err="1" smtClean="0"/>
              <a:t>seasnakes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95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558800" y="-58324"/>
            <a:ext cx="9741877" cy="1143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Elevated rates of speciation in </a:t>
            </a:r>
            <a:r>
              <a:rPr lang="en-US" sz="3600" i="1" dirty="0" err="1" smtClean="0"/>
              <a:t>Hydrophis</a:t>
            </a:r>
            <a:endParaRPr lang="en-US" sz="3600" i="1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836979"/>
            <a:ext cx="8229600" cy="1330569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Elevated rates only in a subgroup of </a:t>
            </a:r>
            <a:r>
              <a:rPr lang="en-US" dirty="0" err="1" smtClean="0"/>
              <a:t>seasnakes</a:t>
            </a:r>
            <a:r>
              <a:rPr lang="en-US" dirty="0" smtClean="0"/>
              <a:t> - </a:t>
            </a:r>
            <a:r>
              <a:rPr lang="en-US" i="1" dirty="0" err="1" smtClean="0"/>
              <a:t>Hydrophis</a:t>
            </a:r>
            <a:endParaRPr lang="en-US" i="1" dirty="0" smtClean="0"/>
          </a:p>
          <a:p>
            <a:r>
              <a:rPr lang="en-US" dirty="0" smtClean="0"/>
              <a:t>Sea kraits also entered the marine environment independently. This is an earlier event but led to only 8 species.</a:t>
            </a:r>
          </a:p>
          <a:p>
            <a:r>
              <a:rPr lang="en-US" dirty="0" smtClean="0"/>
              <a:t>Does this mean the </a:t>
            </a:r>
            <a:r>
              <a:rPr lang="en-US" dirty="0" err="1" smtClean="0"/>
              <a:t>BiSSE</a:t>
            </a:r>
            <a:r>
              <a:rPr lang="en-US" dirty="0" smtClean="0"/>
              <a:t> results represent a false positive?</a:t>
            </a:r>
            <a:endParaRPr lang="en-US" dirty="0"/>
          </a:p>
        </p:txBody>
      </p:sp>
      <p:pic>
        <p:nvPicPr>
          <p:cNvPr id="6" name="Picture 5" descr="Yellow-bellied_Sea_Snake_Pelamis_platura_distribution_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42173"/>
            <a:ext cx="5371685" cy="2356827"/>
          </a:xfrm>
          <a:prstGeom prst="rect">
            <a:avLst/>
          </a:prstGeom>
        </p:spPr>
      </p:pic>
      <p:pic>
        <p:nvPicPr>
          <p:cNvPr id="7" name="Picture 6" descr="640px-Laticauda_colubrina_Lembeh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125" y="2232025"/>
            <a:ext cx="3289300" cy="2466975"/>
          </a:xfrm>
          <a:prstGeom prst="rect">
            <a:avLst/>
          </a:prstGeom>
        </p:spPr>
      </p:pic>
      <p:pic>
        <p:nvPicPr>
          <p:cNvPr id="8" name="Picture 7" descr="640px-Pelamis_platura,_Costa_Rica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4220656"/>
            <a:ext cx="2081090" cy="156081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5270" y="5813223"/>
            <a:ext cx="511685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i="1" dirty="0" err="1" smtClean="0"/>
              <a:t>Hydrophis</a:t>
            </a:r>
            <a:endParaRPr lang="en-US" sz="2800" i="1" dirty="0" smtClean="0"/>
          </a:p>
          <a:p>
            <a:r>
              <a:rPr lang="en-US" sz="2800" dirty="0" smtClean="0"/>
              <a:t>Some members have wide ranges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69025" y="4724400"/>
            <a:ext cx="22447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err="1" smtClean="0"/>
              <a:t>Laticauda</a:t>
            </a:r>
            <a:endParaRPr lang="en-US" sz="2000" dirty="0" smtClean="0"/>
          </a:p>
          <a:p>
            <a:r>
              <a:rPr lang="en-US" sz="2000" dirty="0" smtClean="0"/>
              <a:t>Still lay eggs, less extreme adaptation to the marine environment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36207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3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129" y="84633"/>
            <a:ext cx="9143999" cy="1143000"/>
          </a:xfrm>
        </p:spPr>
        <p:txBody>
          <a:bodyPr>
            <a:normAutofit fontScale="90000"/>
          </a:bodyPr>
          <a:lstStyle/>
          <a:p>
            <a:r>
              <a:rPr lang="en-AU" dirty="0" smtClean="0"/>
              <a:t>Hidden state models can be used to construct appropriate null models for </a:t>
            </a:r>
            <a:r>
              <a:rPr lang="en-AU" dirty="0" err="1" smtClean="0"/>
              <a:t>BiSSE</a:t>
            </a:r>
            <a:endParaRPr lang="en-GB" dirty="0"/>
          </a:p>
        </p:txBody>
      </p:sp>
      <p:sp>
        <p:nvSpPr>
          <p:cNvPr id="4" name="Rounded Rectangle 3"/>
          <p:cNvSpPr/>
          <p:nvPr/>
        </p:nvSpPr>
        <p:spPr>
          <a:xfrm>
            <a:off x="831449" y="3833699"/>
            <a:ext cx="882315" cy="8823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/>
          <p:cNvSpPr/>
          <p:nvPr/>
        </p:nvSpPr>
        <p:spPr>
          <a:xfrm>
            <a:off x="831449" y="4988731"/>
            <a:ext cx="882315" cy="8823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026586" y="3833699"/>
            <a:ext cx="882315" cy="88231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2026586" y="4988731"/>
            <a:ext cx="882315" cy="88231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065678" y="3372489"/>
            <a:ext cx="291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λ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303933" y="3372489"/>
            <a:ext cx="311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μ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29789" y="413029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359" y="520511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33019" y="3029894"/>
            <a:ext cx="195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Diversification rate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 rot="16200000">
            <a:off x="55231" y="4531348"/>
            <a:ext cx="65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3669458" y="3837346"/>
            <a:ext cx="882315" cy="8823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3669458" y="4992378"/>
            <a:ext cx="882315" cy="882315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864595" y="3837346"/>
            <a:ext cx="882315" cy="882315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4864595" y="4992378"/>
            <a:ext cx="882315" cy="882315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903687" y="3376136"/>
            <a:ext cx="291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λ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5141942" y="3376136"/>
            <a:ext cx="311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μ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367798" y="413394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369368" y="520876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3671028" y="3033541"/>
            <a:ext cx="195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Diversification rate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 rot="16200000">
            <a:off x="2893240" y="4534995"/>
            <a:ext cx="65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</a:t>
            </a:r>
            <a:endParaRPr lang="en-US" dirty="0"/>
          </a:p>
        </p:txBody>
      </p:sp>
      <p:sp>
        <p:nvSpPr>
          <p:cNvPr id="24" name="Rounded Rectangle 25"/>
          <p:cNvSpPr/>
          <p:nvPr/>
        </p:nvSpPr>
        <p:spPr>
          <a:xfrm>
            <a:off x="6620995" y="4293071"/>
            <a:ext cx="451489" cy="45148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6"/>
          <p:cNvSpPr/>
          <p:nvPr/>
        </p:nvSpPr>
        <p:spPr>
          <a:xfrm>
            <a:off x="6620995" y="3738261"/>
            <a:ext cx="451489" cy="45148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7"/>
          <p:cNvSpPr/>
          <p:nvPr/>
        </p:nvSpPr>
        <p:spPr>
          <a:xfrm>
            <a:off x="6620995" y="5549863"/>
            <a:ext cx="451489" cy="45148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8"/>
          <p:cNvSpPr/>
          <p:nvPr/>
        </p:nvSpPr>
        <p:spPr>
          <a:xfrm>
            <a:off x="6620995" y="4995053"/>
            <a:ext cx="451489" cy="45148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ounded Rectangle 29"/>
          <p:cNvSpPr/>
          <p:nvPr/>
        </p:nvSpPr>
        <p:spPr>
          <a:xfrm>
            <a:off x="7642083" y="3738262"/>
            <a:ext cx="442294" cy="44229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30"/>
          <p:cNvSpPr/>
          <p:nvPr/>
        </p:nvSpPr>
        <p:spPr>
          <a:xfrm>
            <a:off x="7642084" y="4293072"/>
            <a:ext cx="442294" cy="44229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31"/>
          <p:cNvSpPr/>
          <p:nvPr/>
        </p:nvSpPr>
        <p:spPr>
          <a:xfrm>
            <a:off x="7642083" y="4988731"/>
            <a:ext cx="442294" cy="44229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2"/>
          <p:cNvSpPr/>
          <p:nvPr/>
        </p:nvSpPr>
        <p:spPr>
          <a:xfrm>
            <a:off x="7642084" y="5543541"/>
            <a:ext cx="442294" cy="44229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3"/>
          <p:cNvSpPr txBox="1"/>
          <p:nvPr/>
        </p:nvSpPr>
        <p:spPr>
          <a:xfrm>
            <a:off x="6167752" y="377524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0A</a:t>
            </a:r>
            <a:endParaRPr lang="en-US" dirty="0"/>
          </a:p>
        </p:txBody>
      </p:sp>
      <p:sp>
        <p:nvSpPr>
          <p:cNvPr id="33" name="TextBox 34"/>
          <p:cNvSpPr txBox="1"/>
          <p:nvPr/>
        </p:nvSpPr>
        <p:spPr>
          <a:xfrm>
            <a:off x="6167752" y="5628003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1B</a:t>
            </a:r>
            <a:endParaRPr lang="en-US" dirty="0"/>
          </a:p>
        </p:txBody>
      </p:sp>
      <p:sp>
        <p:nvSpPr>
          <p:cNvPr id="34" name="TextBox 35"/>
          <p:cNvSpPr txBox="1"/>
          <p:nvPr/>
        </p:nvSpPr>
        <p:spPr>
          <a:xfrm rot="16200000">
            <a:off x="5784351" y="4615061"/>
            <a:ext cx="65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</a:t>
            </a:r>
            <a:endParaRPr lang="en-US" dirty="0"/>
          </a:p>
        </p:txBody>
      </p:sp>
      <p:sp>
        <p:nvSpPr>
          <p:cNvPr id="35" name="Rectangle 36"/>
          <p:cNvSpPr/>
          <p:nvPr/>
        </p:nvSpPr>
        <p:spPr>
          <a:xfrm>
            <a:off x="6696615" y="3290056"/>
            <a:ext cx="291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λ</a:t>
            </a:r>
            <a:endParaRPr lang="en-US" dirty="0"/>
          </a:p>
        </p:txBody>
      </p:sp>
      <p:sp>
        <p:nvSpPr>
          <p:cNvPr id="36" name="Rectangle 37"/>
          <p:cNvSpPr/>
          <p:nvPr/>
        </p:nvSpPr>
        <p:spPr>
          <a:xfrm>
            <a:off x="7642084" y="3273479"/>
            <a:ext cx="311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μ</a:t>
            </a:r>
            <a:endParaRPr lang="en-US" dirty="0"/>
          </a:p>
        </p:txBody>
      </p:sp>
      <p:sp>
        <p:nvSpPr>
          <p:cNvPr id="37" name="TextBox 38"/>
          <p:cNvSpPr txBox="1"/>
          <p:nvPr/>
        </p:nvSpPr>
        <p:spPr>
          <a:xfrm>
            <a:off x="870829" y="6106950"/>
            <a:ext cx="207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 null model</a:t>
            </a:r>
            <a:endParaRPr lang="en-US" dirty="0"/>
          </a:p>
        </p:txBody>
      </p:sp>
      <p:sp>
        <p:nvSpPr>
          <p:cNvPr id="38" name="TextBox 39"/>
          <p:cNvSpPr txBox="1"/>
          <p:nvPr/>
        </p:nvSpPr>
        <p:spPr>
          <a:xfrm>
            <a:off x="3404156" y="6132422"/>
            <a:ext cx="2566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Alternative model (</a:t>
            </a:r>
            <a:r>
              <a:rPr lang="en-US" dirty="0" err="1" smtClean="0"/>
              <a:t>BiSSE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9" name="TextBox 40"/>
          <p:cNvSpPr txBox="1"/>
          <p:nvPr/>
        </p:nvSpPr>
        <p:spPr>
          <a:xfrm>
            <a:off x="6500258" y="6106950"/>
            <a:ext cx="1947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Null model with hidden states</a:t>
            </a:r>
            <a:endParaRPr lang="en-US" dirty="0"/>
          </a:p>
        </p:txBody>
      </p:sp>
      <p:sp>
        <p:nvSpPr>
          <p:cNvPr id="40" name="TextBox 41"/>
          <p:cNvSpPr txBox="1"/>
          <p:nvPr/>
        </p:nvSpPr>
        <p:spPr>
          <a:xfrm>
            <a:off x="6322128" y="2978016"/>
            <a:ext cx="195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Diversification rate</a:t>
            </a:r>
            <a:endParaRPr lang="en-US" dirty="0"/>
          </a:p>
        </p:txBody>
      </p:sp>
      <p:sp>
        <p:nvSpPr>
          <p:cNvPr id="41" name="TextBox 33"/>
          <p:cNvSpPr txBox="1"/>
          <p:nvPr/>
        </p:nvSpPr>
        <p:spPr>
          <a:xfrm>
            <a:off x="6167752" y="4334149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0B</a:t>
            </a:r>
            <a:endParaRPr lang="en-US" dirty="0"/>
          </a:p>
        </p:txBody>
      </p:sp>
      <p:sp>
        <p:nvSpPr>
          <p:cNvPr id="42" name="TextBox 34"/>
          <p:cNvSpPr txBox="1"/>
          <p:nvPr/>
        </p:nvSpPr>
        <p:spPr>
          <a:xfrm>
            <a:off x="6159738" y="50616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1A</a:t>
            </a:r>
            <a:endParaRPr lang="en-US" dirty="0"/>
          </a:p>
        </p:txBody>
      </p:sp>
      <p:sp>
        <p:nvSpPr>
          <p:cNvPr id="43" name="Content Placeholder 2"/>
          <p:cNvSpPr>
            <a:spLocks noGrp="1"/>
          </p:cNvSpPr>
          <p:nvPr>
            <p:ph idx="1"/>
          </p:nvPr>
        </p:nvSpPr>
        <p:spPr>
          <a:xfrm>
            <a:off x="402282" y="1390919"/>
            <a:ext cx="8229600" cy="1433341"/>
          </a:xfrm>
        </p:spPr>
        <p:txBody>
          <a:bodyPr>
            <a:normAutofit fontScale="62500" lnSpcReduction="20000"/>
          </a:bodyPr>
          <a:lstStyle/>
          <a:p>
            <a:r>
              <a:rPr lang="en-US" dirty="0" err="1" smtClean="0"/>
              <a:t>BiSSE</a:t>
            </a:r>
            <a:r>
              <a:rPr lang="en-US" dirty="0" smtClean="0"/>
              <a:t> might be supported over a null model without state dependent diversification simply because it contains at least </a:t>
            </a:r>
            <a:r>
              <a:rPr lang="en-US" b="1" dirty="0" smtClean="0"/>
              <a:t>some </a:t>
            </a:r>
            <a:r>
              <a:rPr lang="en-US" dirty="0" smtClean="0"/>
              <a:t>diversification rate heterogeneity</a:t>
            </a:r>
          </a:p>
          <a:p>
            <a:r>
              <a:rPr lang="en-US" dirty="0" smtClean="0"/>
              <a:t>A better comparison is to a model which contains the same amount of diversification rate heterogeneity, but where this is </a:t>
            </a:r>
            <a:r>
              <a:rPr lang="en-US" b="1" dirty="0" smtClean="0"/>
              <a:t>not linked to the traits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90788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/>
      <p:bldP spid="33" grpId="0"/>
      <p:bldP spid="34" grpId="0"/>
      <p:bldP spid="35" grpId="0"/>
      <p:bldP spid="36" grpId="0"/>
      <p:bldP spid="39" grpId="0"/>
      <p:bldP spid="40" grpId="0"/>
      <p:bldP spid="41" grpId="0"/>
      <p:bldP spid="42" grpId="0"/>
      <p:bldP spid="4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-14486" y="0"/>
            <a:ext cx="752432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library(</a:t>
            </a:r>
            <a:r>
              <a:rPr lang="en-GB" dirty="0" err="1" smtClean="0"/>
              <a:t>hisse</a:t>
            </a:r>
            <a:r>
              <a:rPr lang="en-GB" dirty="0" smtClean="0"/>
              <a:t>)</a:t>
            </a:r>
          </a:p>
          <a:p>
            <a:r>
              <a:rPr lang="en-GB" dirty="0" err="1"/>
              <a:t>trans.rates.bisse</a:t>
            </a:r>
            <a:r>
              <a:rPr lang="en-GB" dirty="0"/>
              <a:t> </a:t>
            </a:r>
            <a:r>
              <a:rPr lang="en-GB" dirty="0" smtClean="0"/>
              <a:t>&lt;-</a:t>
            </a:r>
            <a:r>
              <a:rPr lang="en-GB" dirty="0" err="1" smtClean="0"/>
              <a:t>TransMatMaker</a:t>
            </a:r>
            <a:r>
              <a:rPr lang="en-GB" dirty="0" smtClean="0"/>
              <a:t>(</a:t>
            </a:r>
            <a:r>
              <a:rPr lang="en-GB" dirty="0" err="1" smtClean="0"/>
              <a:t>hidden.states</a:t>
            </a:r>
            <a:r>
              <a:rPr lang="en-GB" dirty="0" smtClean="0"/>
              <a:t>=FALSE</a:t>
            </a:r>
            <a:r>
              <a:rPr lang="en-GB" dirty="0"/>
              <a:t>)</a:t>
            </a:r>
          </a:p>
          <a:p>
            <a:r>
              <a:rPr lang="en-GB" dirty="0" err="1"/>
              <a:t>trans.rates.bisse</a:t>
            </a:r>
            <a:endParaRPr lang="en-GB" dirty="0"/>
          </a:p>
          <a:p>
            <a:r>
              <a:rPr lang="en-GB" dirty="0" err="1"/>
              <a:t>trans.rates.bisse.eq</a:t>
            </a:r>
            <a:r>
              <a:rPr lang="en-GB" dirty="0"/>
              <a:t> &lt;- </a:t>
            </a:r>
            <a:r>
              <a:rPr lang="en-GB" dirty="0" err="1"/>
              <a:t>ParEqual</a:t>
            </a:r>
            <a:r>
              <a:rPr lang="en-GB" dirty="0"/>
              <a:t>(</a:t>
            </a:r>
            <a:r>
              <a:rPr lang="en-GB" dirty="0" err="1"/>
              <a:t>trans.rates.bisse</a:t>
            </a:r>
            <a:r>
              <a:rPr lang="en-GB" dirty="0"/>
              <a:t>, c(1,2</a:t>
            </a:r>
            <a:r>
              <a:rPr lang="en-GB" dirty="0" smtClean="0"/>
              <a:t>))</a:t>
            </a:r>
          </a:p>
          <a:p>
            <a:r>
              <a:rPr lang="en-GB" dirty="0" err="1"/>
              <a:t>turnover.anc.bisse</a:t>
            </a:r>
            <a:r>
              <a:rPr lang="en-GB" dirty="0"/>
              <a:t> &lt;- c(1,2,0,0)</a:t>
            </a:r>
          </a:p>
          <a:p>
            <a:r>
              <a:rPr lang="en-GB" dirty="0" err="1" smtClean="0"/>
              <a:t>eps.anc</a:t>
            </a:r>
            <a:r>
              <a:rPr lang="en-GB" dirty="0" smtClean="0"/>
              <a:t> </a:t>
            </a:r>
            <a:r>
              <a:rPr lang="en-GB" dirty="0"/>
              <a:t>&lt;- c(0,0,0,0)</a:t>
            </a:r>
          </a:p>
          <a:p>
            <a:endParaRPr lang="en-GB" dirty="0"/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" name="Rounded Rectangle 13"/>
          <p:cNvSpPr/>
          <p:nvPr/>
        </p:nvSpPr>
        <p:spPr>
          <a:xfrm>
            <a:off x="3669458" y="3837346"/>
            <a:ext cx="882315" cy="88231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4"/>
          <p:cNvSpPr/>
          <p:nvPr/>
        </p:nvSpPr>
        <p:spPr>
          <a:xfrm>
            <a:off x="3669458" y="4992378"/>
            <a:ext cx="882315" cy="882315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5"/>
          <p:cNvSpPr/>
          <p:nvPr/>
        </p:nvSpPr>
        <p:spPr>
          <a:xfrm>
            <a:off x="4864595" y="3837346"/>
            <a:ext cx="882315" cy="88231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6"/>
          <p:cNvSpPr/>
          <p:nvPr/>
        </p:nvSpPr>
        <p:spPr>
          <a:xfrm>
            <a:off x="4864595" y="4992378"/>
            <a:ext cx="882315" cy="882315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7"/>
          <p:cNvSpPr/>
          <p:nvPr/>
        </p:nvSpPr>
        <p:spPr>
          <a:xfrm>
            <a:off x="3903687" y="3376136"/>
            <a:ext cx="291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λ</a:t>
            </a:r>
            <a:endParaRPr lang="en-US" dirty="0"/>
          </a:p>
        </p:txBody>
      </p:sp>
      <p:sp>
        <p:nvSpPr>
          <p:cNvPr id="20" name="Rectangle 18"/>
          <p:cNvSpPr/>
          <p:nvPr/>
        </p:nvSpPr>
        <p:spPr>
          <a:xfrm>
            <a:off x="5141942" y="3376136"/>
            <a:ext cx="311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μ</a:t>
            </a:r>
            <a:endParaRPr lang="en-US" dirty="0"/>
          </a:p>
        </p:txBody>
      </p:sp>
      <p:sp>
        <p:nvSpPr>
          <p:cNvPr id="21" name="TextBox 19"/>
          <p:cNvSpPr txBox="1"/>
          <p:nvPr/>
        </p:nvSpPr>
        <p:spPr>
          <a:xfrm>
            <a:off x="3367798" y="413394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2" name="TextBox 20"/>
          <p:cNvSpPr txBox="1"/>
          <p:nvPr/>
        </p:nvSpPr>
        <p:spPr>
          <a:xfrm>
            <a:off x="3369368" y="520876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3" name="TextBox 21"/>
          <p:cNvSpPr txBox="1"/>
          <p:nvPr/>
        </p:nvSpPr>
        <p:spPr>
          <a:xfrm>
            <a:off x="3671028" y="3033541"/>
            <a:ext cx="195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Diversification rate</a:t>
            </a:r>
            <a:endParaRPr lang="en-US" dirty="0"/>
          </a:p>
        </p:txBody>
      </p:sp>
      <p:sp>
        <p:nvSpPr>
          <p:cNvPr id="2" name="Tekstvak 1"/>
          <p:cNvSpPr txBox="1"/>
          <p:nvPr/>
        </p:nvSpPr>
        <p:spPr>
          <a:xfrm>
            <a:off x="580728" y="3980997"/>
            <a:ext cx="23762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rgbClr val="00B050"/>
                </a:solidFill>
              </a:rPr>
              <a:t>Here we set up a very simple 3 parameter </a:t>
            </a:r>
            <a:r>
              <a:rPr lang="en-AU" dirty="0" err="1" smtClean="0">
                <a:solidFill>
                  <a:srgbClr val="00B050"/>
                </a:solidFill>
              </a:rPr>
              <a:t>BiSSE</a:t>
            </a:r>
            <a:r>
              <a:rPr lang="en-AU" dirty="0" smtClean="0">
                <a:solidFill>
                  <a:srgbClr val="00B050"/>
                </a:solidFill>
              </a:rPr>
              <a:t> model with no extinction and equal transition rates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24" name="Tekstvak 23"/>
          <p:cNvSpPr txBox="1"/>
          <p:nvPr/>
        </p:nvSpPr>
        <p:spPr>
          <a:xfrm>
            <a:off x="6516216" y="3560802"/>
            <a:ext cx="23762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rgbClr val="00B050"/>
                </a:solidFill>
              </a:rPr>
              <a:t>*Note that here the model is parameterised using net diversification and extinction fraction rather than using speciation and extinction directly</a:t>
            </a:r>
            <a:endParaRPr lang="en-GB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6664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-13443" y="0"/>
            <a:ext cx="856143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TransMatMaker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=FALSE)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ParEqual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c(1,2))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 c(1,2,0,0)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 c(0,0,0,0)</a:t>
            </a:r>
          </a:p>
          <a:p>
            <a:r>
              <a:rPr lang="en-GB" dirty="0" err="1" smtClean="0"/>
              <a:t>pp.bisse</a:t>
            </a:r>
            <a:r>
              <a:rPr lang="en-GB" dirty="0" smtClean="0"/>
              <a:t> &lt;- </a:t>
            </a:r>
            <a:r>
              <a:rPr lang="en-GB" dirty="0" err="1"/>
              <a:t>hisse</a:t>
            </a:r>
            <a:r>
              <a:rPr lang="en-GB" dirty="0"/>
              <a:t>(tree, </a:t>
            </a:r>
            <a:r>
              <a:rPr lang="en-GB" dirty="0" err="1" smtClean="0"/>
              <a:t>df</a:t>
            </a:r>
            <a:r>
              <a:rPr lang="en-GB" dirty="0" smtClean="0"/>
              <a:t>, </a:t>
            </a:r>
            <a:r>
              <a:rPr lang="en-GB" dirty="0"/>
              <a:t>f=c(0.42,0.68), </a:t>
            </a:r>
            <a:r>
              <a:rPr lang="en-GB" dirty="0" err="1"/>
              <a:t>hidden.states</a:t>
            </a:r>
            <a:r>
              <a:rPr lang="en-GB" dirty="0"/>
              <a:t>=FALSE, </a:t>
            </a:r>
            <a:r>
              <a:rPr lang="en-GB" dirty="0" smtClean="0"/>
              <a:t>	</a:t>
            </a:r>
            <a:r>
              <a:rPr lang="en-GB" dirty="0" err="1" smtClean="0"/>
              <a:t>turnover.anc</a:t>
            </a:r>
            <a:r>
              <a:rPr lang="en-GB" dirty="0" smtClean="0"/>
              <a:t>=</a:t>
            </a:r>
            <a:r>
              <a:rPr lang="en-GB" dirty="0" err="1" smtClean="0"/>
              <a:t>turnover.anc.bisse</a:t>
            </a:r>
            <a:r>
              <a:rPr lang="en-GB" dirty="0"/>
              <a:t>, </a:t>
            </a:r>
            <a:r>
              <a:rPr lang="en-GB" dirty="0" err="1"/>
              <a:t>eps.anc</a:t>
            </a:r>
            <a:r>
              <a:rPr lang="en-GB" dirty="0"/>
              <a:t>=</a:t>
            </a:r>
            <a:r>
              <a:rPr lang="en-GB" dirty="0" err="1"/>
              <a:t>eps.anc</a:t>
            </a:r>
            <a:r>
              <a:rPr lang="en-GB" dirty="0"/>
              <a:t>, </a:t>
            </a:r>
            <a:r>
              <a:rPr lang="en-GB" dirty="0" smtClean="0"/>
              <a:t>	</a:t>
            </a:r>
            <a:r>
              <a:rPr lang="en-GB" dirty="0" err="1" smtClean="0"/>
              <a:t>trans.rate</a:t>
            </a:r>
            <a:r>
              <a:rPr lang="en-GB" dirty="0" smtClean="0"/>
              <a:t>=</a:t>
            </a:r>
            <a:r>
              <a:rPr lang="en-GB" dirty="0" err="1" smtClean="0"/>
              <a:t>trans.rates.bisse.eq</a:t>
            </a:r>
            <a:r>
              <a:rPr lang="en-GB" dirty="0"/>
              <a:t>, </a:t>
            </a:r>
            <a:r>
              <a:rPr lang="en-GB" dirty="0" err="1"/>
              <a:t>output.type</a:t>
            </a:r>
            <a:r>
              <a:rPr lang="en-GB" dirty="0"/>
              <a:t>="</a:t>
            </a:r>
            <a:r>
              <a:rPr lang="en-GB" dirty="0" err="1"/>
              <a:t>net.div</a:t>
            </a:r>
            <a:r>
              <a:rPr lang="en-GB" dirty="0"/>
              <a:t>")</a:t>
            </a:r>
          </a:p>
          <a:p>
            <a:endParaRPr lang="en-GB" dirty="0"/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kstvak 2"/>
          <p:cNvSpPr txBox="1"/>
          <p:nvPr/>
        </p:nvSpPr>
        <p:spPr>
          <a:xfrm>
            <a:off x="162422" y="3356992"/>
            <a:ext cx="23762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rgbClr val="00B050"/>
                </a:solidFill>
              </a:rPr>
              <a:t>Run the model</a:t>
            </a:r>
          </a:p>
          <a:p>
            <a:r>
              <a:rPr lang="en-AU" dirty="0" smtClean="0">
                <a:solidFill>
                  <a:srgbClr val="00B050"/>
                </a:solidFill>
              </a:rPr>
              <a:t>Have  a look at the parameters and AIC</a:t>
            </a:r>
            <a:endParaRPr lang="en-GB" dirty="0">
              <a:solidFill>
                <a:srgbClr val="00B050"/>
              </a:solidFill>
            </a:endParaRPr>
          </a:p>
        </p:txBody>
      </p:sp>
      <p:sp>
        <p:nvSpPr>
          <p:cNvPr id="5" name="Rounded Rectangle 25"/>
          <p:cNvSpPr/>
          <p:nvPr/>
        </p:nvSpPr>
        <p:spPr>
          <a:xfrm>
            <a:off x="6620995" y="4293071"/>
            <a:ext cx="451489" cy="45148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26"/>
          <p:cNvSpPr/>
          <p:nvPr/>
        </p:nvSpPr>
        <p:spPr>
          <a:xfrm>
            <a:off x="6620995" y="3738261"/>
            <a:ext cx="451489" cy="45148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27"/>
          <p:cNvSpPr/>
          <p:nvPr/>
        </p:nvSpPr>
        <p:spPr>
          <a:xfrm>
            <a:off x="7740352" y="4297238"/>
            <a:ext cx="451489" cy="45148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28"/>
          <p:cNvSpPr/>
          <p:nvPr/>
        </p:nvSpPr>
        <p:spPr>
          <a:xfrm>
            <a:off x="7740352" y="3734163"/>
            <a:ext cx="451489" cy="45148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33"/>
          <p:cNvSpPr txBox="1"/>
          <p:nvPr/>
        </p:nvSpPr>
        <p:spPr>
          <a:xfrm>
            <a:off x="6167752" y="377524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0A</a:t>
            </a:r>
            <a:endParaRPr lang="en-US" dirty="0"/>
          </a:p>
        </p:txBody>
      </p:sp>
      <p:sp>
        <p:nvSpPr>
          <p:cNvPr id="14" name="TextBox 34"/>
          <p:cNvSpPr txBox="1"/>
          <p:nvPr/>
        </p:nvSpPr>
        <p:spPr>
          <a:xfrm>
            <a:off x="7287109" y="437537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1B</a:t>
            </a:r>
            <a:endParaRPr lang="en-US" dirty="0"/>
          </a:p>
        </p:txBody>
      </p:sp>
      <p:sp>
        <p:nvSpPr>
          <p:cNvPr id="17" name="TextBox 33"/>
          <p:cNvSpPr txBox="1"/>
          <p:nvPr/>
        </p:nvSpPr>
        <p:spPr>
          <a:xfrm>
            <a:off x="6167752" y="4334149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0B</a:t>
            </a:r>
            <a:endParaRPr lang="en-US" dirty="0"/>
          </a:p>
        </p:txBody>
      </p:sp>
      <p:sp>
        <p:nvSpPr>
          <p:cNvPr id="18" name="TextBox 34"/>
          <p:cNvSpPr txBox="1"/>
          <p:nvPr/>
        </p:nvSpPr>
        <p:spPr>
          <a:xfrm>
            <a:off x="7279095" y="380906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651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3" grpId="0"/>
      <p:bldP spid="14" grpId="0"/>
      <p:bldP spid="17" grpId="0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0" y="0"/>
            <a:ext cx="8561438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&lt;-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TransMatMaker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=FALSE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ParEqual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c(1,2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c(1,2,0,0)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&lt;- c(0,0,0,0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/>
              <a:t>pp.bisse.recon</a:t>
            </a:r>
            <a:r>
              <a:rPr lang="en-GB" dirty="0"/>
              <a:t> &lt;- </a:t>
            </a:r>
            <a:r>
              <a:rPr lang="en-GB" dirty="0" err="1"/>
              <a:t>MarginRecon</a:t>
            </a:r>
            <a:r>
              <a:rPr lang="en-GB" dirty="0"/>
              <a:t>(</a:t>
            </a:r>
            <a:r>
              <a:rPr lang="en-GB" dirty="0" err="1"/>
              <a:t>phy</a:t>
            </a:r>
            <a:r>
              <a:rPr lang="en-GB" dirty="0"/>
              <a:t>=tree, </a:t>
            </a:r>
            <a:r>
              <a:rPr lang="en-GB" dirty="0" smtClean="0"/>
              <a:t>data=</a:t>
            </a:r>
            <a:r>
              <a:rPr lang="en-GB" dirty="0" err="1" smtClean="0"/>
              <a:t>df</a:t>
            </a:r>
            <a:r>
              <a:rPr lang="en-GB" dirty="0" smtClean="0"/>
              <a:t>, </a:t>
            </a:r>
            <a:r>
              <a:rPr lang="en-GB" dirty="0"/>
              <a:t>f = </a:t>
            </a:r>
            <a:r>
              <a:rPr lang="en-GB" dirty="0" err="1"/>
              <a:t>pp.bisse$f</a:t>
            </a:r>
            <a:r>
              <a:rPr lang="en-GB" dirty="0"/>
              <a:t>, </a:t>
            </a:r>
            <a:endParaRPr lang="en-GB" dirty="0" smtClean="0"/>
          </a:p>
          <a:p>
            <a:r>
              <a:rPr lang="en-GB" dirty="0"/>
              <a:t>	</a:t>
            </a:r>
            <a:r>
              <a:rPr lang="en-GB" dirty="0" smtClean="0"/>
              <a:t>pars </a:t>
            </a:r>
            <a:r>
              <a:rPr lang="en-GB" dirty="0"/>
              <a:t>= </a:t>
            </a:r>
            <a:r>
              <a:rPr lang="en-GB" dirty="0" err="1"/>
              <a:t>pp.bisse$solution</a:t>
            </a:r>
            <a:r>
              <a:rPr lang="en-GB" dirty="0"/>
              <a:t>, </a:t>
            </a:r>
            <a:r>
              <a:rPr lang="en-GB" dirty="0" err="1"/>
              <a:t>aic</a:t>
            </a:r>
            <a:r>
              <a:rPr lang="en-GB" dirty="0"/>
              <a:t> = </a:t>
            </a:r>
            <a:r>
              <a:rPr lang="en-GB" dirty="0" err="1"/>
              <a:t>pp.bisse$AIC</a:t>
            </a:r>
            <a:r>
              <a:rPr lang="en-GB" dirty="0"/>
              <a:t>, </a:t>
            </a:r>
            <a:r>
              <a:rPr lang="en-GB" dirty="0" err="1"/>
              <a:t>n.cores</a:t>
            </a:r>
            <a:r>
              <a:rPr lang="en-GB" dirty="0"/>
              <a:t>=1</a:t>
            </a:r>
            <a:r>
              <a:rPr lang="en-GB" dirty="0" smtClean="0"/>
              <a:t>)</a:t>
            </a:r>
          </a:p>
          <a:p>
            <a:r>
              <a:rPr lang="en-GB" dirty="0"/>
              <a:t>plot(</a:t>
            </a:r>
            <a:r>
              <a:rPr lang="en-GB" dirty="0" err="1"/>
              <a:t>pp.bisse.recon</a:t>
            </a:r>
            <a:r>
              <a:rPr lang="en-GB" dirty="0"/>
              <a:t>, </a:t>
            </a:r>
            <a:r>
              <a:rPr lang="en-GB" dirty="0" err="1"/>
              <a:t>fsize</a:t>
            </a:r>
            <a:r>
              <a:rPr lang="en-GB" dirty="0"/>
              <a:t>=0.5)</a:t>
            </a:r>
          </a:p>
          <a:p>
            <a:endParaRPr lang="en-GB" dirty="0"/>
          </a:p>
          <a:p>
            <a:endParaRPr lang="en-GB" dirty="0"/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kstvak 2"/>
          <p:cNvSpPr txBox="1"/>
          <p:nvPr/>
        </p:nvSpPr>
        <p:spPr>
          <a:xfrm>
            <a:off x="1115616" y="4437112"/>
            <a:ext cx="48965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rgbClr val="00B050"/>
                </a:solidFill>
              </a:rPr>
              <a:t>Run an ancestral state reconstruction using this model and plot it</a:t>
            </a:r>
          </a:p>
          <a:p>
            <a:endParaRPr lang="en-AU" dirty="0">
              <a:solidFill>
                <a:srgbClr val="00B050"/>
              </a:solidFill>
            </a:endParaRPr>
          </a:p>
          <a:p>
            <a:r>
              <a:rPr lang="en-AU" dirty="0" smtClean="0">
                <a:solidFill>
                  <a:srgbClr val="00B050"/>
                </a:solidFill>
              </a:rPr>
              <a:t>mac users can set </a:t>
            </a:r>
            <a:r>
              <a:rPr lang="en-AU" dirty="0" err="1" smtClean="0">
                <a:solidFill>
                  <a:srgbClr val="00B050"/>
                </a:solidFill>
              </a:rPr>
              <a:t>n.cores</a:t>
            </a:r>
            <a:r>
              <a:rPr lang="en-AU" dirty="0" smtClean="0">
                <a:solidFill>
                  <a:srgbClr val="00B050"/>
                </a:solidFill>
              </a:rPr>
              <a:t>&gt;1 </a:t>
            </a:r>
            <a:endParaRPr lang="en-GB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197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-6147" y="0"/>
            <a:ext cx="8561438" cy="7848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TransMatMaker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ParEqual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c(1,2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c(1,2,0,0)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&lt;- c(0,0,0,0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MarginRecon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=tree,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data=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pp.bisse$f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pars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pp.bisse$solution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n.cores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=1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plot(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fsize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=0.5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/>
              <a:t>source("</a:t>
            </a:r>
            <a:r>
              <a:rPr lang="en-GB" dirty="0" err="1" smtClean="0"/>
              <a:t>trans.rates.null.R</a:t>
            </a:r>
            <a:r>
              <a:rPr lang="en-GB" dirty="0"/>
              <a:t>"</a:t>
            </a:r>
            <a:r>
              <a:rPr lang="en-GB" dirty="0" smtClean="0"/>
              <a:t>)</a:t>
            </a:r>
          </a:p>
          <a:p>
            <a:r>
              <a:rPr lang="en-GB" dirty="0" err="1" smtClean="0">
                <a:solidFill>
                  <a:schemeClr val="bg1">
                    <a:lumMod val="75000"/>
                  </a:schemeClr>
                </a:solidFill>
              </a:rPr>
              <a:t>trans.rates</a:t>
            </a: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75000"/>
                  </a:schemeClr>
                </a:solidFill>
              </a:rPr>
              <a:t>TransMatMaker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7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=TRUE</a:t>
            </a: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GB" dirty="0" err="1" smtClean="0">
                <a:solidFill>
                  <a:schemeClr val="bg1">
                    <a:lumMod val="75000"/>
                  </a:schemeClr>
                </a:solidFill>
              </a:rPr>
              <a:t>trans.rates.nodual</a:t>
            </a: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75000"/>
                  </a:schemeClr>
                </a:solidFill>
              </a:rPr>
              <a:t>ParDrop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75000"/>
                  </a:schemeClr>
                </a:solidFill>
              </a:rPr>
              <a:t>trans.rates,c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(3,5,8,10</a:t>
            </a: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))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GB" dirty="0" err="1" smtClean="0">
                <a:solidFill>
                  <a:schemeClr val="bg1">
                    <a:lumMod val="75000"/>
                  </a:schemeClr>
                </a:solidFill>
              </a:rPr>
              <a:t>trans.rates.nodual.allequal</a:t>
            </a: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 =</a:t>
            </a:r>
          </a:p>
          <a:p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75000"/>
                  </a:schemeClr>
                </a:solidFill>
              </a:rPr>
              <a:t>ParEqual</a:t>
            </a: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(</a:t>
            </a:r>
            <a:r>
              <a:rPr lang="en-GB" dirty="0" err="1" smtClean="0">
                <a:solidFill>
                  <a:schemeClr val="bg1">
                    <a:lumMod val="75000"/>
                  </a:schemeClr>
                </a:solidFill>
              </a:rPr>
              <a:t>trans.rates.nodual,c</a:t>
            </a:r>
            <a:r>
              <a:rPr lang="en-GB" dirty="0" smtClean="0">
                <a:solidFill>
                  <a:schemeClr val="bg1">
                    <a:lumMod val="75000"/>
                  </a:schemeClr>
                </a:solidFill>
              </a:rPr>
              <a:t>(1,2,1,3,1,4,1,5,1,6,1,7,1,8</a:t>
            </a:r>
            <a:r>
              <a:rPr lang="en-GB" dirty="0">
                <a:solidFill>
                  <a:schemeClr val="bg1">
                    <a:lumMod val="75000"/>
                  </a:schemeClr>
                </a:solidFill>
              </a:rPr>
              <a:t>))</a:t>
            </a:r>
          </a:p>
          <a:p>
            <a:r>
              <a:rPr lang="en-GB" dirty="0" err="1" smtClean="0">
                <a:solidFill>
                  <a:schemeClr val="bg1">
                    <a:lumMod val="75000"/>
                  </a:schemeClr>
                </a:solidFill>
              </a:rPr>
              <a:t>trans.rates.nodual.allequal</a:t>
            </a:r>
            <a:endParaRPr lang="en-GB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GB" dirty="0" err="1" smtClean="0"/>
              <a:t>turnover.anc.null</a:t>
            </a:r>
            <a:r>
              <a:rPr lang="en-GB" dirty="0" smtClean="0"/>
              <a:t> </a:t>
            </a:r>
            <a:r>
              <a:rPr lang="en-GB" dirty="0"/>
              <a:t>&lt;- c</a:t>
            </a:r>
            <a:r>
              <a:rPr lang="en-GB" dirty="0" smtClean="0"/>
              <a:t>(?,?,?,?)</a:t>
            </a:r>
            <a:endParaRPr lang="en-GB" dirty="0"/>
          </a:p>
          <a:p>
            <a:r>
              <a:rPr lang="en-GB" dirty="0" err="1" smtClean="0"/>
              <a:t>pp.null</a:t>
            </a:r>
            <a:r>
              <a:rPr lang="en-GB" dirty="0" smtClean="0"/>
              <a:t> &lt;- </a:t>
            </a:r>
            <a:r>
              <a:rPr lang="en-GB" dirty="0" err="1"/>
              <a:t>hisse</a:t>
            </a:r>
            <a:r>
              <a:rPr lang="en-GB" dirty="0"/>
              <a:t>(tree, </a:t>
            </a:r>
            <a:r>
              <a:rPr lang="en-GB" dirty="0" err="1" smtClean="0"/>
              <a:t>df</a:t>
            </a:r>
            <a:r>
              <a:rPr lang="en-GB" dirty="0" smtClean="0"/>
              <a:t>, </a:t>
            </a:r>
            <a:r>
              <a:rPr lang="en-GB" dirty="0"/>
              <a:t>f=c(0.42,0.68), </a:t>
            </a:r>
            <a:r>
              <a:rPr lang="en-GB" dirty="0" err="1"/>
              <a:t>hidden.states</a:t>
            </a:r>
            <a:r>
              <a:rPr lang="en-GB" dirty="0"/>
              <a:t>=TRUE, </a:t>
            </a:r>
            <a:r>
              <a:rPr lang="en-GB" dirty="0" smtClean="0"/>
              <a:t>	</a:t>
            </a:r>
            <a:r>
              <a:rPr lang="en-GB" dirty="0" err="1" smtClean="0"/>
              <a:t>turnover.anc</a:t>
            </a:r>
            <a:r>
              <a:rPr lang="en-GB" dirty="0"/>
              <a:t>=</a:t>
            </a:r>
            <a:r>
              <a:rPr lang="en-GB" dirty="0" err="1"/>
              <a:t>turnover.anc.null</a:t>
            </a:r>
            <a:r>
              <a:rPr lang="en-GB" dirty="0"/>
              <a:t>, </a:t>
            </a:r>
            <a:r>
              <a:rPr lang="en-GB" dirty="0" err="1"/>
              <a:t>eps.anc</a:t>
            </a:r>
            <a:r>
              <a:rPr lang="en-GB" dirty="0"/>
              <a:t>=</a:t>
            </a:r>
            <a:r>
              <a:rPr lang="en-GB" dirty="0" err="1"/>
              <a:t>eps.anc</a:t>
            </a:r>
            <a:r>
              <a:rPr lang="en-GB" dirty="0"/>
              <a:t>, </a:t>
            </a:r>
            <a:endParaRPr lang="en-GB" dirty="0" smtClean="0"/>
          </a:p>
          <a:p>
            <a:r>
              <a:rPr lang="en-GB" dirty="0"/>
              <a:t>	</a:t>
            </a:r>
            <a:r>
              <a:rPr lang="en-GB" dirty="0" err="1" smtClean="0"/>
              <a:t>trans.rate</a:t>
            </a:r>
            <a:r>
              <a:rPr lang="en-GB" dirty="0" smtClean="0"/>
              <a:t>=</a:t>
            </a:r>
            <a:r>
              <a:rPr lang="en-GB" dirty="0" err="1" smtClean="0"/>
              <a:t>trans.rates.nodual.allequal</a:t>
            </a:r>
            <a:r>
              <a:rPr lang="en-GB" dirty="0"/>
              <a:t>, </a:t>
            </a:r>
            <a:r>
              <a:rPr lang="en-GB" dirty="0" err="1"/>
              <a:t>output.type</a:t>
            </a:r>
            <a:r>
              <a:rPr lang="en-GB" dirty="0"/>
              <a:t>="</a:t>
            </a:r>
            <a:r>
              <a:rPr lang="en-GB" dirty="0" err="1"/>
              <a:t>net.div</a:t>
            </a:r>
            <a:r>
              <a:rPr lang="en-GB" dirty="0"/>
              <a:t>")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Rounded Rectangle 25"/>
          <p:cNvSpPr/>
          <p:nvPr/>
        </p:nvSpPr>
        <p:spPr>
          <a:xfrm>
            <a:off x="7178881" y="4112252"/>
            <a:ext cx="451489" cy="45148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26"/>
          <p:cNvSpPr/>
          <p:nvPr/>
        </p:nvSpPr>
        <p:spPr>
          <a:xfrm>
            <a:off x="7178881" y="3557442"/>
            <a:ext cx="451489" cy="45148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27"/>
          <p:cNvSpPr/>
          <p:nvPr/>
        </p:nvSpPr>
        <p:spPr>
          <a:xfrm>
            <a:off x="8298238" y="4116419"/>
            <a:ext cx="451489" cy="45148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28"/>
          <p:cNvSpPr/>
          <p:nvPr/>
        </p:nvSpPr>
        <p:spPr>
          <a:xfrm>
            <a:off x="8298238" y="3553344"/>
            <a:ext cx="451489" cy="45148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33"/>
          <p:cNvSpPr txBox="1"/>
          <p:nvPr/>
        </p:nvSpPr>
        <p:spPr>
          <a:xfrm>
            <a:off x="6725638" y="364379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0A</a:t>
            </a:r>
            <a:endParaRPr lang="en-US" dirty="0"/>
          </a:p>
        </p:txBody>
      </p:sp>
      <p:sp>
        <p:nvSpPr>
          <p:cNvPr id="9" name="TextBox 34"/>
          <p:cNvSpPr txBox="1"/>
          <p:nvPr/>
        </p:nvSpPr>
        <p:spPr>
          <a:xfrm>
            <a:off x="7844995" y="4194559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1B</a:t>
            </a:r>
            <a:endParaRPr lang="en-US" dirty="0"/>
          </a:p>
        </p:txBody>
      </p:sp>
      <p:sp>
        <p:nvSpPr>
          <p:cNvPr id="10" name="TextBox 33"/>
          <p:cNvSpPr txBox="1"/>
          <p:nvPr/>
        </p:nvSpPr>
        <p:spPr>
          <a:xfrm>
            <a:off x="6725638" y="4202697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0B</a:t>
            </a:r>
            <a:endParaRPr lang="en-US" dirty="0"/>
          </a:p>
        </p:txBody>
      </p:sp>
      <p:sp>
        <p:nvSpPr>
          <p:cNvPr id="11" name="TextBox 34"/>
          <p:cNvSpPr txBox="1"/>
          <p:nvPr/>
        </p:nvSpPr>
        <p:spPr>
          <a:xfrm>
            <a:off x="7827544" y="363121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1A</a:t>
            </a:r>
            <a:endParaRPr lang="en-US" dirty="0"/>
          </a:p>
        </p:txBody>
      </p:sp>
      <p:sp>
        <p:nvSpPr>
          <p:cNvPr id="12" name="Rounded Rectangle 25"/>
          <p:cNvSpPr/>
          <p:nvPr/>
        </p:nvSpPr>
        <p:spPr>
          <a:xfrm>
            <a:off x="7110588" y="936693"/>
            <a:ext cx="451489" cy="45148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26"/>
          <p:cNvSpPr/>
          <p:nvPr/>
        </p:nvSpPr>
        <p:spPr>
          <a:xfrm>
            <a:off x="7110588" y="381883"/>
            <a:ext cx="451489" cy="451489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27"/>
          <p:cNvSpPr/>
          <p:nvPr/>
        </p:nvSpPr>
        <p:spPr>
          <a:xfrm>
            <a:off x="8229945" y="940860"/>
            <a:ext cx="451489" cy="451489"/>
          </a:xfrm>
          <a:prstGeom prst="roundRect">
            <a:avLst/>
          </a:prstGeom>
          <a:solidFill>
            <a:schemeClr val="accent1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28"/>
          <p:cNvSpPr/>
          <p:nvPr/>
        </p:nvSpPr>
        <p:spPr>
          <a:xfrm>
            <a:off x="8229945" y="377785"/>
            <a:ext cx="451489" cy="45148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33"/>
          <p:cNvSpPr txBox="1"/>
          <p:nvPr/>
        </p:nvSpPr>
        <p:spPr>
          <a:xfrm>
            <a:off x="6657345" y="41886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0A</a:t>
            </a:r>
            <a:endParaRPr lang="en-US" dirty="0"/>
          </a:p>
        </p:txBody>
      </p:sp>
      <p:sp>
        <p:nvSpPr>
          <p:cNvPr id="17" name="TextBox 34"/>
          <p:cNvSpPr txBox="1"/>
          <p:nvPr/>
        </p:nvSpPr>
        <p:spPr>
          <a:xfrm>
            <a:off x="7776702" y="101900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1B</a:t>
            </a:r>
            <a:endParaRPr lang="en-US" dirty="0"/>
          </a:p>
        </p:txBody>
      </p:sp>
      <p:sp>
        <p:nvSpPr>
          <p:cNvPr id="18" name="TextBox 33"/>
          <p:cNvSpPr txBox="1"/>
          <p:nvPr/>
        </p:nvSpPr>
        <p:spPr>
          <a:xfrm>
            <a:off x="6657345" y="977771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0B</a:t>
            </a:r>
            <a:endParaRPr lang="en-US" dirty="0"/>
          </a:p>
        </p:txBody>
      </p:sp>
      <p:sp>
        <p:nvSpPr>
          <p:cNvPr id="19" name="TextBox 34"/>
          <p:cNvSpPr txBox="1"/>
          <p:nvPr/>
        </p:nvSpPr>
        <p:spPr>
          <a:xfrm>
            <a:off x="7768688" y="45269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1A</a:t>
            </a:r>
            <a:endParaRPr lang="en-US" dirty="0"/>
          </a:p>
        </p:txBody>
      </p:sp>
      <p:sp>
        <p:nvSpPr>
          <p:cNvPr id="20" name="Rounded Rectangle 25"/>
          <p:cNvSpPr/>
          <p:nvPr/>
        </p:nvSpPr>
        <p:spPr>
          <a:xfrm>
            <a:off x="7152358" y="2384060"/>
            <a:ext cx="451489" cy="45148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6"/>
          <p:cNvSpPr/>
          <p:nvPr/>
        </p:nvSpPr>
        <p:spPr>
          <a:xfrm>
            <a:off x="7152358" y="1829250"/>
            <a:ext cx="451489" cy="45148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7"/>
          <p:cNvSpPr/>
          <p:nvPr/>
        </p:nvSpPr>
        <p:spPr>
          <a:xfrm>
            <a:off x="8271715" y="1817900"/>
            <a:ext cx="451489" cy="451489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8"/>
          <p:cNvSpPr/>
          <p:nvPr/>
        </p:nvSpPr>
        <p:spPr>
          <a:xfrm>
            <a:off x="8262278" y="2377958"/>
            <a:ext cx="451489" cy="45148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33"/>
          <p:cNvSpPr txBox="1"/>
          <p:nvPr/>
        </p:nvSpPr>
        <p:spPr>
          <a:xfrm>
            <a:off x="6699115" y="186623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0A</a:t>
            </a:r>
            <a:endParaRPr lang="en-US" dirty="0"/>
          </a:p>
        </p:txBody>
      </p:sp>
      <p:sp>
        <p:nvSpPr>
          <p:cNvPr id="25" name="TextBox 34"/>
          <p:cNvSpPr txBox="1"/>
          <p:nvPr/>
        </p:nvSpPr>
        <p:spPr>
          <a:xfrm>
            <a:off x="7818472" y="2466367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1B</a:t>
            </a:r>
            <a:endParaRPr lang="en-US" dirty="0"/>
          </a:p>
        </p:txBody>
      </p:sp>
      <p:sp>
        <p:nvSpPr>
          <p:cNvPr id="26" name="TextBox 33"/>
          <p:cNvSpPr txBox="1"/>
          <p:nvPr/>
        </p:nvSpPr>
        <p:spPr>
          <a:xfrm>
            <a:off x="6699115" y="242513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0B</a:t>
            </a:r>
            <a:endParaRPr lang="en-US" dirty="0"/>
          </a:p>
        </p:txBody>
      </p:sp>
      <p:sp>
        <p:nvSpPr>
          <p:cNvPr id="27" name="TextBox 34"/>
          <p:cNvSpPr txBox="1"/>
          <p:nvPr/>
        </p:nvSpPr>
        <p:spPr>
          <a:xfrm>
            <a:off x="7810458" y="190005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1A</a:t>
            </a:r>
            <a:endParaRPr lang="en-US" dirty="0"/>
          </a:p>
        </p:txBody>
      </p:sp>
      <p:sp>
        <p:nvSpPr>
          <p:cNvPr id="44" name="TextBox 33"/>
          <p:cNvSpPr txBox="1"/>
          <p:nvPr/>
        </p:nvSpPr>
        <p:spPr>
          <a:xfrm>
            <a:off x="6977905" y="539037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0A</a:t>
            </a:r>
            <a:endParaRPr lang="en-US" dirty="0"/>
          </a:p>
        </p:txBody>
      </p:sp>
      <p:sp>
        <p:nvSpPr>
          <p:cNvPr id="45" name="TextBox 34"/>
          <p:cNvSpPr txBox="1"/>
          <p:nvPr/>
        </p:nvSpPr>
        <p:spPr>
          <a:xfrm>
            <a:off x="8115288" y="612580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1B</a:t>
            </a:r>
            <a:endParaRPr lang="en-US" dirty="0"/>
          </a:p>
        </p:txBody>
      </p:sp>
      <p:sp>
        <p:nvSpPr>
          <p:cNvPr id="46" name="TextBox 33"/>
          <p:cNvSpPr txBox="1"/>
          <p:nvPr/>
        </p:nvSpPr>
        <p:spPr>
          <a:xfrm>
            <a:off x="6999842" y="6125808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0B</a:t>
            </a:r>
            <a:endParaRPr lang="en-US" dirty="0"/>
          </a:p>
        </p:txBody>
      </p:sp>
      <p:sp>
        <p:nvSpPr>
          <p:cNvPr id="47" name="TextBox 34"/>
          <p:cNvSpPr txBox="1"/>
          <p:nvPr/>
        </p:nvSpPr>
        <p:spPr>
          <a:xfrm>
            <a:off x="8053288" y="539193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1A</a:t>
            </a:r>
            <a:endParaRPr lang="en-US" dirty="0"/>
          </a:p>
        </p:txBody>
      </p:sp>
      <p:cxnSp>
        <p:nvCxnSpPr>
          <p:cNvPr id="48" name="Rechte verbindingslijn met pijl 47"/>
          <p:cNvCxnSpPr>
            <a:stCxn id="44" idx="3"/>
            <a:endCxn id="47" idx="1"/>
          </p:cNvCxnSpPr>
          <p:nvPr/>
        </p:nvCxnSpPr>
        <p:spPr>
          <a:xfrm>
            <a:off x="7412639" y="5575039"/>
            <a:ext cx="640649" cy="1560"/>
          </a:xfrm>
          <a:prstGeom prst="straightConnector1">
            <a:avLst/>
          </a:prstGeom>
          <a:ln w="28575"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Rechte verbindingslijn met pijl 48"/>
          <p:cNvCxnSpPr>
            <a:stCxn id="47" idx="2"/>
            <a:endCxn id="45" idx="0"/>
          </p:cNvCxnSpPr>
          <p:nvPr/>
        </p:nvCxnSpPr>
        <p:spPr>
          <a:xfrm>
            <a:off x="8270655" y="5761265"/>
            <a:ext cx="57993" cy="364543"/>
          </a:xfrm>
          <a:prstGeom prst="straightConnector1">
            <a:avLst/>
          </a:prstGeom>
          <a:ln w="28575"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0" name="Rechte verbindingslijn met pijl 49"/>
          <p:cNvCxnSpPr>
            <a:stCxn id="44" idx="2"/>
            <a:endCxn id="46" idx="0"/>
          </p:cNvCxnSpPr>
          <p:nvPr/>
        </p:nvCxnSpPr>
        <p:spPr>
          <a:xfrm>
            <a:off x="7195272" y="5759705"/>
            <a:ext cx="17930" cy="366103"/>
          </a:xfrm>
          <a:prstGeom prst="straightConnector1">
            <a:avLst/>
          </a:prstGeom>
          <a:ln w="28575"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1" name="Rechte verbindingslijn met pijl 50"/>
          <p:cNvCxnSpPr>
            <a:stCxn id="46" idx="3"/>
          </p:cNvCxnSpPr>
          <p:nvPr/>
        </p:nvCxnSpPr>
        <p:spPr>
          <a:xfrm>
            <a:off x="7426562" y="6310474"/>
            <a:ext cx="676609" cy="0"/>
          </a:xfrm>
          <a:prstGeom prst="straightConnector1">
            <a:avLst/>
          </a:prstGeom>
          <a:ln w="28575"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8" name="Rechte verbindingslijn met pijl 57"/>
          <p:cNvCxnSpPr/>
          <p:nvPr/>
        </p:nvCxnSpPr>
        <p:spPr>
          <a:xfrm>
            <a:off x="7319591" y="5741438"/>
            <a:ext cx="925601" cy="423866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0" name="Rechte verbindingslijn met pijl 59"/>
          <p:cNvCxnSpPr/>
          <p:nvPr/>
        </p:nvCxnSpPr>
        <p:spPr>
          <a:xfrm flipV="1">
            <a:off x="7404625" y="5728999"/>
            <a:ext cx="801063" cy="436305"/>
          </a:xfrm>
          <a:prstGeom prst="straightConnector1">
            <a:avLst/>
          </a:prstGeom>
          <a:ln w="28575">
            <a:solidFill>
              <a:schemeClr val="bg1">
                <a:lumMod val="85000"/>
              </a:schemeClr>
            </a:solidFill>
            <a:headEnd type="arrow"/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2" name="Tekstvak 61"/>
          <p:cNvSpPr txBox="1"/>
          <p:nvPr/>
        </p:nvSpPr>
        <p:spPr>
          <a:xfrm>
            <a:off x="7324842" y="26478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>
                <a:solidFill>
                  <a:schemeClr val="accent2">
                    <a:lumMod val="75000"/>
                  </a:schemeClr>
                </a:solidFill>
              </a:rPr>
              <a:t>full </a:t>
            </a:r>
            <a:r>
              <a:rPr lang="en-AU" dirty="0" err="1" smtClean="0">
                <a:solidFill>
                  <a:schemeClr val="accent2">
                    <a:lumMod val="75000"/>
                  </a:schemeClr>
                </a:solidFill>
              </a:rPr>
              <a:t>hisse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3" name="Tekstvak 62"/>
          <p:cNvSpPr txBox="1"/>
          <p:nvPr/>
        </p:nvSpPr>
        <p:spPr>
          <a:xfrm>
            <a:off x="7501792" y="1474728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err="1" smtClean="0">
                <a:solidFill>
                  <a:schemeClr val="accent2">
                    <a:lumMod val="75000"/>
                  </a:schemeClr>
                </a:solidFill>
              </a:rPr>
              <a:t>BiSSE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4" name="Tekstvak 63"/>
          <p:cNvSpPr txBox="1"/>
          <p:nvPr/>
        </p:nvSpPr>
        <p:spPr>
          <a:xfrm>
            <a:off x="7421071" y="3080395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>
                <a:solidFill>
                  <a:schemeClr val="accent2">
                    <a:lumMod val="75000"/>
                  </a:schemeClr>
                </a:solidFill>
              </a:rPr>
              <a:t>null model</a:t>
            </a:r>
            <a:endParaRPr lang="en-GB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480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-6147" y="0"/>
            <a:ext cx="8561438" cy="72943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TransMatMaker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ParEqual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c(1,2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c(1,2,0,0)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&lt;- c(0,0,0,0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MarginRecon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=tree,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data=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pp.bisse$f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pars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pp.bisse$solution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n.cores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=1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plot(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fsize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=0.5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source("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trans.rates.null.R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&lt;- 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(1,1,2,2)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pp.null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=TRUE,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trans.rates.nodual.allequal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 smtClean="0"/>
              <a:t>pp.null.recon</a:t>
            </a:r>
            <a:r>
              <a:rPr lang="en-GB" dirty="0" smtClean="0"/>
              <a:t> </a:t>
            </a:r>
            <a:r>
              <a:rPr lang="en-GB" dirty="0"/>
              <a:t>&lt;- </a:t>
            </a:r>
            <a:r>
              <a:rPr lang="en-GB" dirty="0" err="1"/>
              <a:t>MarginRecon</a:t>
            </a:r>
            <a:r>
              <a:rPr lang="en-GB" dirty="0"/>
              <a:t>(</a:t>
            </a:r>
            <a:r>
              <a:rPr lang="en-GB" dirty="0" err="1"/>
              <a:t>phy</a:t>
            </a:r>
            <a:r>
              <a:rPr lang="en-GB" dirty="0"/>
              <a:t>=tree, data=</a:t>
            </a:r>
            <a:r>
              <a:rPr lang="en-GB" dirty="0" err="1"/>
              <a:t>df</a:t>
            </a:r>
            <a:r>
              <a:rPr lang="en-GB" dirty="0"/>
              <a:t>, f = </a:t>
            </a:r>
            <a:r>
              <a:rPr lang="en-GB" dirty="0" err="1" smtClean="0"/>
              <a:t>pp.null$</a:t>
            </a:r>
            <a:r>
              <a:rPr lang="en-GB" dirty="0" err="1"/>
              <a:t>f</a:t>
            </a:r>
            <a:r>
              <a:rPr lang="en-GB" dirty="0"/>
              <a:t>, </a:t>
            </a:r>
          </a:p>
          <a:p>
            <a:r>
              <a:rPr lang="en-GB" dirty="0"/>
              <a:t>	pars = </a:t>
            </a:r>
            <a:r>
              <a:rPr lang="en-GB" dirty="0" err="1" smtClean="0"/>
              <a:t>pp.null$</a:t>
            </a:r>
            <a:r>
              <a:rPr lang="en-GB" dirty="0" err="1"/>
              <a:t>solution</a:t>
            </a:r>
            <a:r>
              <a:rPr lang="en-GB" dirty="0"/>
              <a:t>, </a:t>
            </a:r>
            <a:r>
              <a:rPr lang="en-GB" dirty="0" err="1"/>
              <a:t>aic</a:t>
            </a:r>
            <a:r>
              <a:rPr lang="en-GB" dirty="0"/>
              <a:t> = </a:t>
            </a:r>
            <a:r>
              <a:rPr lang="en-GB" dirty="0" err="1" smtClean="0"/>
              <a:t>pp.null$</a:t>
            </a:r>
            <a:r>
              <a:rPr lang="en-GB" dirty="0" err="1"/>
              <a:t>AIC</a:t>
            </a:r>
            <a:r>
              <a:rPr lang="en-GB" dirty="0"/>
              <a:t>, </a:t>
            </a:r>
            <a:r>
              <a:rPr lang="en-GB" dirty="0" err="1"/>
              <a:t>n.cores</a:t>
            </a:r>
            <a:r>
              <a:rPr lang="en-GB" dirty="0"/>
              <a:t>=1)</a:t>
            </a:r>
          </a:p>
          <a:p>
            <a:r>
              <a:rPr lang="en-GB" dirty="0"/>
              <a:t>plot(</a:t>
            </a:r>
            <a:r>
              <a:rPr lang="en-GB" dirty="0" err="1" smtClean="0"/>
              <a:t>pp.null.recon</a:t>
            </a:r>
            <a:r>
              <a:rPr lang="en-GB" dirty="0"/>
              <a:t>, </a:t>
            </a:r>
            <a:r>
              <a:rPr lang="en-GB" dirty="0" err="1"/>
              <a:t>fsize</a:t>
            </a:r>
            <a:r>
              <a:rPr lang="en-GB" dirty="0"/>
              <a:t>=0.5)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1" name="Tekstvak 2"/>
          <p:cNvSpPr txBox="1"/>
          <p:nvPr/>
        </p:nvSpPr>
        <p:spPr>
          <a:xfrm>
            <a:off x="6804248" y="1340768"/>
            <a:ext cx="19442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>
                <a:solidFill>
                  <a:srgbClr val="00B050"/>
                </a:solidFill>
              </a:rPr>
              <a:t>Run an ancestral state reconstruction using this model and plot it</a:t>
            </a:r>
          </a:p>
          <a:p>
            <a:endParaRPr lang="en-AU" dirty="0">
              <a:solidFill>
                <a:srgbClr val="00B050"/>
              </a:solidFill>
            </a:endParaRPr>
          </a:p>
          <a:p>
            <a:r>
              <a:rPr lang="en-AU" dirty="0" smtClean="0">
                <a:solidFill>
                  <a:srgbClr val="00B050"/>
                </a:solidFill>
              </a:rPr>
              <a:t>mac users can set </a:t>
            </a:r>
            <a:r>
              <a:rPr lang="en-AU" dirty="0" err="1" smtClean="0">
                <a:solidFill>
                  <a:srgbClr val="00B050"/>
                </a:solidFill>
              </a:rPr>
              <a:t>n.cores</a:t>
            </a:r>
            <a:r>
              <a:rPr lang="en-AU" dirty="0" smtClean="0">
                <a:solidFill>
                  <a:srgbClr val="00B050"/>
                </a:solidFill>
              </a:rPr>
              <a:t>&gt;1 </a:t>
            </a:r>
            <a:endParaRPr lang="en-GB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950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isse.null.wro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-620569"/>
            <a:ext cx="7128792" cy="747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255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547" y="743743"/>
            <a:ext cx="2660362" cy="312737"/>
          </a:xfrm>
        </p:spPr>
        <p:txBody>
          <a:bodyPr>
            <a:noAutofit/>
          </a:bodyPr>
          <a:lstStyle/>
          <a:p>
            <a:r>
              <a:rPr lang="en-US" sz="2400" dirty="0" smtClean="0"/>
              <a:t>Input </a:t>
            </a:r>
            <a:r>
              <a:rPr lang="mr-IN" sz="2400" dirty="0" smtClean="0"/>
              <a:t>–</a:t>
            </a:r>
            <a:r>
              <a:rPr lang="en-US" sz="2400" dirty="0" smtClean="0"/>
              <a:t> a molecular phylogeny of venomous snakes</a:t>
            </a:r>
            <a:endParaRPr lang="en-US" sz="2400" dirty="0"/>
          </a:p>
        </p:txBody>
      </p:sp>
      <p:pic>
        <p:nvPicPr>
          <p:cNvPr id="3" name="Picture 2" descr="Rplo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134" y="48409"/>
            <a:ext cx="6916593" cy="6916593"/>
          </a:xfrm>
          <a:prstGeom prst="rect">
            <a:avLst/>
          </a:prstGeom>
        </p:spPr>
      </p:pic>
      <p:pic>
        <p:nvPicPr>
          <p:cNvPr id="4" name="Picture 3" descr="320px-Cobra_des_forêts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3452" y="5601814"/>
            <a:ext cx="837457" cy="1256186"/>
          </a:xfrm>
          <a:prstGeom prst="rect">
            <a:avLst/>
          </a:prstGeom>
        </p:spPr>
      </p:pic>
      <p:pic>
        <p:nvPicPr>
          <p:cNvPr id="7" name="Picture 6" descr="640px-Micrurus_lemniscatus.jp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018" y="4623045"/>
            <a:ext cx="1995417" cy="1331317"/>
          </a:xfrm>
          <a:prstGeom prst="rect">
            <a:avLst/>
          </a:prstGeom>
        </p:spPr>
      </p:pic>
      <p:pic>
        <p:nvPicPr>
          <p:cNvPr id="8" name="Picture 7" descr="571px-Brachyurophis_fasciolatus_2.jp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08" y="2611394"/>
            <a:ext cx="1327846" cy="1116228"/>
          </a:xfrm>
          <a:prstGeom prst="rect">
            <a:avLst/>
          </a:prstGeom>
        </p:spPr>
      </p:pic>
      <p:pic>
        <p:nvPicPr>
          <p:cNvPr id="9" name="Picture 8" descr="640px-Pelamis_platura,_Costa_Rica.jpg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259" y="266138"/>
            <a:ext cx="1561468" cy="1171101"/>
          </a:xfrm>
          <a:prstGeom prst="rect">
            <a:avLst/>
          </a:prstGeom>
        </p:spPr>
      </p:pic>
      <p:pic>
        <p:nvPicPr>
          <p:cNvPr id="10" name="Picture 9" descr="640px-Laticauda_colubrina_Lembeh2.jpg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35" y="5053768"/>
            <a:ext cx="1992923" cy="149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035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/>
          <p:nvPr/>
        </p:nvSpPr>
        <p:spPr>
          <a:xfrm>
            <a:off x="0" y="0"/>
            <a:ext cx="8561438" cy="81253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TransMatMaker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ParEqual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c(1,2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c(1,2,0,0)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&lt;- c(0,0,0,0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MarginRecon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=tree,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data=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pp.bisse$f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pars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pp.bisse$solution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n.cores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=1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plot(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fsize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=0.5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source(“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trans.rates.null.R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”)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c(1,1,2,2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pp.null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=TRUE,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trans.rates.nodual.allequal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 smtClean="0"/>
              <a:t>starting.vals</a:t>
            </a:r>
            <a:r>
              <a:rPr lang="en-GB" dirty="0" smtClean="0"/>
              <a:t> &lt;- c(0.01</a:t>
            </a:r>
            <a:r>
              <a:rPr lang="en-GB" dirty="0"/>
              <a:t>, 0, 0.002) </a:t>
            </a:r>
            <a:endParaRPr lang="en-GB" dirty="0" smtClean="0"/>
          </a:p>
          <a:p>
            <a:r>
              <a:rPr lang="en-GB" dirty="0" err="1" smtClean="0"/>
              <a:t>pp.null</a:t>
            </a:r>
            <a:r>
              <a:rPr lang="en-GB" dirty="0" smtClean="0"/>
              <a:t> &lt;- </a:t>
            </a:r>
            <a:r>
              <a:rPr lang="en-GB" dirty="0" err="1"/>
              <a:t>hisse</a:t>
            </a:r>
            <a:r>
              <a:rPr lang="en-GB" dirty="0"/>
              <a:t>(tree, </a:t>
            </a:r>
            <a:r>
              <a:rPr lang="en-GB" dirty="0" err="1" smtClean="0"/>
              <a:t>df</a:t>
            </a:r>
            <a:r>
              <a:rPr lang="en-GB" dirty="0" smtClean="0"/>
              <a:t>, </a:t>
            </a:r>
            <a:r>
              <a:rPr lang="en-GB" dirty="0"/>
              <a:t>f=c(0.42,0.68), </a:t>
            </a:r>
            <a:r>
              <a:rPr lang="en-GB" dirty="0" err="1"/>
              <a:t>hidden.states</a:t>
            </a:r>
            <a:r>
              <a:rPr lang="en-GB" dirty="0"/>
              <a:t>=TRUE, </a:t>
            </a:r>
            <a:r>
              <a:rPr lang="en-GB" dirty="0" smtClean="0"/>
              <a:t>	</a:t>
            </a:r>
            <a:r>
              <a:rPr lang="en-GB" dirty="0" err="1" smtClean="0"/>
              <a:t>turnover.anc</a:t>
            </a:r>
            <a:r>
              <a:rPr lang="en-GB" dirty="0"/>
              <a:t>=</a:t>
            </a:r>
            <a:r>
              <a:rPr lang="en-GB" dirty="0" err="1"/>
              <a:t>turnover.anc.null</a:t>
            </a:r>
            <a:r>
              <a:rPr lang="en-GB" dirty="0"/>
              <a:t>, </a:t>
            </a:r>
            <a:r>
              <a:rPr lang="en-GB" dirty="0" err="1"/>
              <a:t>eps.anc</a:t>
            </a:r>
            <a:r>
              <a:rPr lang="en-GB" dirty="0"/>
              <a:t>=</a:t>
            </a:r>
            <a:r>
              <a:rPr lang="en-GB" dirty="0" err="1"/>
              <a:t>eps.anc</a:t>
            </a:r>
            <a:r>
              <a:rPr lang="en-GB" dirty="0"/>
              <a:t>, </a:t>
            </a:r>
            <a:r>
              <a:rPr lang="en-GB" dirty="0" smtClean="0"/>
              <a:t>	</a:t>
            </a:r>
            <a:r>
              <a:rPr lang="en-GB" dirty="0" err="1" smtClean="0"/>
              <a:t>trans.rate</a:t>
            </a:r>
            <a:r>
              <a:rPr lang="en-GB" dirty="0"/>
              <a:t>=</a:t>
            </a:r>
            <a:r>
              <a:rPr lang="en-GB" dirty="0" err="1"/>
              <a:t>trans.rates.nodual.allequal</a:t>
            </a:r>
            <a:r>
              <a:rPr lang="en-GB" dirty="0"/>
              <a:t>, </a:t>
            </a:r>
            <a:r>
              <a:rPr lang="en-GB" dirty="0" err="1"/>
              <a:t>output.type</a:t>
            </a:r>
            <a:r>
              <a:rPr lang="en-GB" dirty="0"/>
              <a:t>="</a:t>
            </a:r>
            <a:r>
              <a:rPr lang="en-GB" dirty="0" err="1"/>
              <a:t>net.div</a:t>
            </a:r>
            <a:r>
              <a:rPr lang="en-GB" dirty="0"/>
              <a:t>", </a:t>
            </a:r>
            <a:r>
              <a:rPr lang="en-GB" dirty="0" smtClean="0"/>
              <a:t>	</a:t>
            </a:r>
            <a:r>
              <a:rPr lang="en-GB" dirty="0" err="1" smtClean="0"/>
              <a:t>starting.vals</a:t>
            </a:r>
            <a:r>
              <a:rPr lang="en-GB" dirty="0"/>
              <a:t>=</a:t>
            </a:r>
            <a:r>
              <a:rPr lang="en-GB" dirty="0" err="1"/>
              <a:t>starting.vals</a:t>
            </a:r>
            <a:r>
              <a:rPr lang="en-GB" dirty="0"/>
              <a:t>)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542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/>
          <p:nvPr/>
        </p:nvSpPr>
        <p:spPr>
          <a:xfrm>
            <a:off x="0" y="-315416"/>
            <a:ext cx="8561438" cy="8679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TransMatMaker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ParEqual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c(1,2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c(1,2,0,0)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&lt;- c(0,0,0,0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MarginRecon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=tree,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data=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pp.bisse$f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pars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pp.bisse$solution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n.cores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=1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plot(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fsize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=0.5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source(“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trans.rates.null.R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”)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c(1,1,2,2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pp.null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=TRUE,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trans.rates.nodual.allequal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 smtClean="0">
                <a:solidFill>
                  <a:srgbClr val="A6A6A6"/>
                </a:solidFill>
              </a:rPr>
              <a:t>starting.vals</a:t>
            </a:r>
            <a:r>
              <a:rPr lang="en-GB" dirty="0" smtClean="0">
                <a:solidFill>
                  <a:srgbClr val="A6A6A6"/>
                </a:solidFill>
              </a:rPr>
              <a:t> &lt;- c(0.01</a:t>
            </a:r>
            <a:r>
              <a:rPr lang="en-GB" dirty="0">
                <a:solidFill>
                  <a:srgbClr val="A6A6A6"/>
                </a:solidFill>
              </a:rPr>
              <a:t>, 0, 0.002) </a:t>
            </a:r>
            <a:endParaRPr lang="en-GB" dirty="0" smtClean="0">
              <a:solidFill>
                <a:srgbClr val="A6A6A6"/>
              </a:solidFill>
            </a:endParaRPr>
          </a:p>
          <a:p>
            <a:r>
              <a:rPr lang="en-GB" dirty="0" err="1" smtClean="0">
                <a:solidFill>
                  <a:srgbClr val="A6A6A6"/>
                </a:solidFill>
              </a:rPr>
              <a:t>pp.null</a:t>
            </a:r>
            <a:r>
              <a:rPr lang="en-GB" dirty="0" smtClean="0">
                <a:solidFill>
                  <a:srgbClr val="A6A6A6"/>
                </a:solidFill>
              </a:rPr>
              <a:t> &lt;- </a:t>
            </a:r>
            <a:r>
              <a:rPr lang="en-GB" dirty="0" err="1">
                <a:solidFill>
                  <a:srgbClr val="A6A6A6"/>
                </a:solidFill>
              </a:rPr>
              <a:t>hisse</a:t>
            </a:r>
            <a:r>
              <a:rPr lang="en-GB" dirty="0">
                <a:solidFill>
                  <a:srgbClr val="A6A6A6"/>
                </a:solidFill>
              </a:rPr>
              <a:t>(tree, </a:t>
            </a:r>
            <a:r>
              <a:rPr lang="en-GB" dirty="0" err="1" smtClean="0">
                <a:solidFill>
                  <a:srgbClr val="A6A6A6"/>
                </a:solidFill>
              </a:rPr>
              <a:t>df</a:t>
            </a:r>
            <a:r>
              <a:rPr lang="en-GB" dirty="0" smtClean="0">
                <a:solidFill>
                  <a:srgbClr val="A6A6A6"/>
                </a:solidFill>
              </a:rPr>
              <a:t>, </a:t>
            </a:r>
            <a:r>
              <a:rPr lang="en-GB" dirty="0">
                <a:solidFill>
                  <a:srgbClr val="A6A6A6"/>
                </a:solidFill>
              </a:rPr>
              <a:t>f=c(0.42,0.68), </a:t>
            </a:r>
            <a:r>
              <a:rPr lang="en-GB" dirty="0" err="1">
                <a:solidFill>
                  <a:srgbClr val="A6A6A6"/>
                </a:solidFill>
              </a:rPr>
              <a:t>hidden.states</a:t>
            </a:r>
            <a:r>
              <a:rPr lang="en-GB" dirty="0">
                <a:solidFill>
                  <a:srgbClr val="A6A6A6"/>
                </a:solidFill>
              </a:rPr>
              <a:t>=TRUE, </a:t>
            </a:r>
            <a:r>
              <a:rPr lang="en-GB" dirty="0" smtClean="0">
                <a:solidFill>
                  <a:srgbClr val="A6A6A6"/>
                </a:solidFill>
              </a:rPr>
              <a:t>	</a:t>
            </a:r>
            <a:r>
              <a:rPr lang="en-GB" dirty="0" err="1" smtClean="0">
                <a:solidFill>
                  <a:srgbClr val="A6A6A6"/>
                </a:solidFill>
              </a:rPr>
              <a:t>turnover.anc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turnover.anc.null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eps.anc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eps.anc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smtClean="0">
                <a:solidFill>
                  <a:srgbClr val="A6A6A6"/>
                </a:solidFill>
              </a:rPr>
              <a:t>	</a:t>
            </a:r>
            <a:r>
              <a:rPr lang="en-GB" dirty="0" err="1" smtClean="0">
                <a:solidFill>
                  <a:srgbClr val="A6A6A6"/>
                </a:solidFill>
              </a:rPr>
              <a:t>trans.rate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trans.rates.nodual.allequal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output.type</a:t>
            </a:r>
            <a:r>
              <a:rPr lang="en-GB" dirty="0">
                <a:solidFill>
                  <a:srgbClr val="A6A6A6"/>
                </a:solidFill>
              </a:rPr>
              <a:t>="</a:t>
            </a:r>
            <a:r>
              <a:rPr lang="en-GB" dirty="0" err="1">
                <a:solidFill>
                  <a:srgbClr val="A6A6A6"/>
                </a:solidFill>
              </a:rPr>
              <a:t>net.div</a:t>
            </a:r>
            <a:r>
              <a:rPr lang="en-GB" dirty="0">
                <a:solidFill>
                  <a:srgbClr val="A6A6A6"/>
                </a:solidFill>
              </a:rPr>
              <a:t>", </a:t>
            </a:r>
            <a:r>
              <a:rPr lang="en-GB" dirty="0" smtClean="0">
                <a:solidFill>
                  <a:srgbClr val="A6A6A6"/>
                </a:solidFill>
              </a:rPr>
              <a:t>	</a:t>
            </a:r>
            <a:r>
              <a:rPr lang="en-GB" dirty="0" err="1" smtClean="0">
                <a:solidFill>
                  <a:srgbClr val="A6A6A6"/>
                </a:solidFill>
              </a:rPr>
              <a:t>starting.vals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starting.vals</a:t>
            </a:r>
            <a:r>
              <a:rPr lang="en-GB" dirty="0">
                <a:solidFill>
                  <a:srgbClr val="A6A6A6"/>
                </a:solidFill>
              </a:rPr>
              <a:t>)</a:t>
            </a:r>
          </a:p>
          <a:p>
            <a:r>
              <a:rPr lang="en-GB" dirty="0" err="1"/>
              <a:t>pp.null.recon</a:t>
            </a:r>
            <a:r>
              <a:rPr lang="en-GB" dirty="0"/>
              <a:t> &lt;- </a:t>
            </a:r>
            <a:r>
              <a:rPr lang="en-GB" dirty="0" err="1"/>
              <a:t>MarginRecon</a:t>
            </a:r>
            <a:r>
              <a:rPr lang="en-GB" dirty="0"/>
              <a:t>(</a:t>
            </a:r>
            <a:r>
              <a:rPr lang="en-GB" dirty="0" err="1"/>
              <a:t>phy</a:t>
            </a:r>
            <a:r>
              <a:rPr lang="en-GB" dirty="0"/>
              <a:t>=tree, data</a:t>
            </a:r>
            <a:r>
              <a:rPr lang="en-GB" dirty="0" smtClean="0"/>
              <a:t>=</a:t>
            </a:r>
            <a:r>
              <a:rPr lang="en-GB" dirty="0" err="1" smtClean="0"/>
              <a:t>df</a:t>
            </a:r>
            <a:r>
              <a:rPr lang="en-GB" dirty="0" smtClean="0"/>
              <a:t>, </a:t>
            </a:r>
            <a:r>
              <a:rPr lang="en-GB" dirty="0"/>
              <a:t>f = </a:t>
            </a:r>
            <a:r>
              <a:rPr lang="en-GB" dirty="0" err="1"/>
              <a:t>pp.null$f</a:t>
            </a:r>
            <a:r>
              <a:rPr lang="en-GB" dirty="0"/>
              <a:t>, </a:t>
            </a:r>
          </a:p>
          <a:p>
            <a:r>
              <a:rPr lang="en-GB" dirty="0"/>
              <a:t>	pars = </a:t>
            </a:r>
            <a:r>
              <a:rPr lang="en-GB" dirty="0" err="1"/>
              <a:t>pp.null$solution</a:t>
            </a:r>
            <a:r>
              <a:rPr lang="en-GB" dirty="0"/>
              <a:t>, </a:t>
            </a:r>
            <a:r>
              <a:rPr lang="en-GB" dirty="0" err="1"/>
              <a:t>aic</a:t>
            </a:r>
            <a:r>
              <a:rPr lang="en-GB" dirty="0"/>
              <a:t> = </a:t>
            </a:r>
            <a:r>
              <a:rPr lang="en-GB" dirty="0" err="1"/>
              <a:t>pp.null$AIC</a:t>
            </a:r>
            <a:r>
              <a:rPr lang="en-GB" dirty="0"/>
              <a:t>, </a:t>
            </a:r>
            <a:r>
              <a:rPr lang="en-GB" dirty="0" err="1"/>
              <a:t>n.cores</a:t>
            </a:r>
            <a:r>
              <a:rPr lang="en-GB" dirty="0"/>
              <a:t>=1)</a:t>
            </a:r>
          </a:p>
          <a:p>
            <a:r>
              <a:rPr lang="en-GB" dirty="0"/>
              <a:t>plot(</a:t>
            </a:r>
            <a:r>
              <a:rPr lang="en-GB" dirty="0" err="1"/>
              <a:t>pp.null.recon</a:t>
            </a:r>
            <a:r>
              <a:rPr lang="en-GB" dirty="0"/>
              <a:t>, </a:t>
            </a:r>
            <a:r>
              <a:rPr lang="en-GB" dirty="0" err="1"/>
              <a:t>fsize</a:t>
            </a:r>
            <a:r>
              <a:rPr lang="en-GB" dirty="0"/>
              <a:t>=0.5)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3897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/>
          <p:nvPr/>
        </p:nvSpPr>
        <p:spPr>
          <a:xfrm>
            <a:off x="0" y="-1395536"/>
            <a:ext cx="8561438" cy="10064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TransMatMaker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ParEqual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c(1,2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c(1,2,0,0)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&lt;- c(0,0,0,0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MarginRecon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=tree,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data=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pp.bisse$f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pars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pp.bisse$solution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n.cores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=1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plot(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fsize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=0.5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source(“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trans.rates.null.R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”)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c(1,1,2,2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pp.null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=TRUE,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trans.rates.nodual.allequal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 smtClean="0">
                <a:solidFill>
                  <a:srgbClr val="A6A6A6"/>
                </a:solidFill>
              </a:rPr>
              <a:t>starting.vals</a:t>
            </a:r>
            <a:r>
              <a:rPr lang="en-GB" dirty="0" smtClean="0">
                <a:solidFill>
                  <a:srgbClr val="A6A6A6"/>
                </a:solidFill>
              </a:rPr>
              <a:t> &lt;- c(0.01</a:t>
            </a:r>
            <a:r>
              <a:rPr lang="en-GB" dirty="0">
                <a:solidFill>
                  <a:srgbClr val="A6A6A6"/>
                </a:solidFill>
              </a:rPr>
              <a:t>, 0, 0.002) </a:t>
            </a:r>
            <a:endParaRPr lang="en-GB" dirty="0" smtClean="0">
              <a:solidFill>
                <a:srgbClr val="A6A6A6"/>
              </a:solidFill>
            </a:endParaRPr>
          </a:p>
          <a:p>
            <a:r>
              <a:rPr lang="en-GB" dirty="0" err="1" smtClean="0">
                <a:solidFill>
                  <a:srgbClr val="A6A6A6"/>
                </a:solidFill>
              </a:rPr>
              <a:t>pp.null</a:t>
            </a:r>
            <a:r>
              <a:rPr lang="en-GB" dirty="0" smtClean="0">
                <a:solidFill>
                  <a:srgbClr val="A6A6A6"/>
                </a:solidFill>
              </a:rPr>
              <a:t> &lt;- </a:t>
            </a:r>
            <a:r>
              <a:rPr lang="en-GB" dirty="0" err="1">
                <a:solidFill>
                  <a:srgbClr val="A6A6A6"/>
                </a:solidFill>
              </a:rPr>
              <a:t>hisse</a:t>
            </a:r>
            <a:r>
              <a:rPr lang="en-GB" dirty="0">
                <a:solidFill>
                  <a:srgbClr val="A6A6A6"/>
                </a:solidFill>
              </a:rPr>
              <a:t>(tree, </a:t>
            </a:r>
            <a:r>
              <a:rPr lang="en-GB" dirty="0" err="1" smtClean="0">
                <a:solidFill>
                  <a:srgbClr val="A6A6A6"/>
                </a:solidFill>
              </a:rPr>
              <a:t>df</a:t>
            </a:r>
            <a:r>
              <a:rPr lang="en-GB" dirty="0" smtClean="0">
                <a:solidFill>
                  <a:srgbClr val="A6A6A6"/>
                </a:solidFill>
              </a:rPr>
              <a:t>, </a:t>
            </a:r>
            <a:r>
              <a:rPr lang="en-GB" dirty="0">
                <a:solidFill>
                  <a:srgbClr val="A6A6A6"/>
                </a:solidFill>
              </a:rPr>
              <a:t>f=c(0.42,0.68), </a:t>
            </a:r>
            <a:r>
              <a:rPr lang="en-GB" dirty="0" err="1">
                <a:solidFill>
                  <a:srgbClr val="A6A6A6"/>
                </a:solidFill>
              </a:rPr>
              <a:t>hidden.states</a:t>
            </a:r>
            <a:r>
              <a:rPr lang="en-GB" dirty="0">
                <a:solidFill>
                  <a:srgbClr val="A6A6A6"/>
                </a:solidFill>
              </a:rPr>
              <a:t>=TRUE, </a:t>
            </a:r>
            <a:r>
              <a:rPr lang="en-GB" dirty="0" smtClean="0">
                <a:solidFill>
                  <a:srgbClr val="A6A6A6"/>
                </a:solidFill>
              </a:rPr>
              <a:t>	</a:t>
            </a:r>
            <a:r>
              <a:rPr lang="en-GB" dirty="0" err="1" smtClean="0">
                <a:solidFill>
                  <a:srgbClr val="A6A6A6"/>
                </a:solidFill>
              </a:rPr>
              <a:t>turnover.anc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turnover.anc.null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eps.anc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eps.anc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smtClean="0">
                <a:solidFill>
                  <a:srgbClr val="A6A6A6"/>
                </a:solidFill>
              </a:rPr>
              <a:t>	</a:t>
            </a:r>
            <a:r>
              <a:rPr lang="en-GB" dirty="0" err="1" smtClean="0">
                <a:solidFill>
                  <a:srgbClr val="A6A6A6"/>
                </a:solidFill>
              </a:rPr>
              <a:t>trans.rate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trans.rates.nodual.allequal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output.type</a:t>
            </a:r>
            <a:r>
              <a:rPr lang="en-GB" dirty="0">
                <a:solidFill>
                  <a:srgbClr val="A6A6A6"/>
                </a:solidFill>
              </a:rPr>
              <a:t>="</a:t>
            </a:r>
            <a:r>
              <a:rPr lang="en-GB" dirty="0" err="1">
                <a:solidFill>
                  <a:srgbClr val="A6A6A6"/>
                </a:solidFill>
              </a:rPr>
              <a:t>net.div</a:t>
            </a:r>
            <a:r>
              <a:rPr lang="en-GB" dirty="0">
                <a:solidFill>
                  <a:srgbClr val="A6A6A6"/>
                </a:solidFill>
              </a:rPr>
              <a:t>", </a:t>
            </a:r>
            <a:r>
              <a:rPr lang="en-GB" dirty="0" smtClean="0">
                <a:solidFill>
                  <a:srgbClr val="A6A6A6"/>
                </a:solidFill>
              </a:rPr>
              <a:t>	</a:t>
            </a:r>
            <a:r>
              <a:rPr lang="en-GB" dirty="0" err="1" smtClean="0">
                <a:solidFill>
                  <a:srgbClr val="A6A6A6"/>
                </a:solidFill>
              </a:rPr>
              <a:t>starting.vals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starting.vals</a:t>
            </a:r>
            <a:r>
              <a:rPr lang="en-GB" dirty="0">
                <a:solidFill>
                  <a:srgbClr val="A6A6A6"/>
                </a:solidFill>
              </a:rPr>
              <a:t>)</a:t>
            </a:r>
          </a:p>
          <a:p>
            <a:r>
              <a:rPr lang="en-GB" dirty="0" err="1">
                <a:solidFill>
                  <a:srgbClr val="A6A6A6"/>
                </a:solidFill>
              </a:rPr>
              <a:t>pp.null.recon</a:t>
            </a:r>
            <a:r>
              <a:rPr lang="en-GB" dirty="0">
                <a:solidFill>
                  <a:srgbClr val="A6A6A6"/>
                </a:solidFill>
              </a:rPr>
              <a:t> &lt;- </a:t>
            </a:r>
            <a:r>
              <a:rPr lang="en-GB" dirty="0" err="1">
                <a:solidFill>
                  <a:srgbClr val="A6A6A6"/>
                </a:solidFill>
              </a:rPr>
              <a:t>MarginRecon</a:t>
            </a:r>
            <a:r>
              <a:rPr lang="en-GB" dirty="0">
                <a:solidFill>
                  <a:srgbClr val="A6A6A6"/>
                </a:solidFill>
              </a:rPr>
              <a:t>(</a:t>
            </a:r>
            <a:r>
              <a:rPr lang="en-GB" dirty="0" err="1">
                <a:solidFill>
                  <a:srgbClr val="A6A6A6"/>
                </a:solidFill>
              </a:rPr>
              <a:t>phy</a:t>
            </a:r>
            <a:r>
              <a:rPr lang="en-GB" dirty="0">
                <a:solidFill>
                  <a:srgbClr val="A6A6A6"/>
                </a:solidFill>
              </a:rPr>
              <a:t>=tree, data</a:t>
            </a:r>
            <a:r>
              <a:rPr lang="en-GB" dirty="0" smtClean="0">
                <a:solidFill>
                  <a:srgbClr val="A6A6A6"/>
                </a:solidFill>
              </a:rPr>
              <a:t>=</a:t>
            </a:r>
            <a:r>
              <a:rPr lang="en-GB" dirty="0" err="1" smtClean="0">
                <a:solidFill>
                  <a:srgbClr val="A6A6A6"/>
                </a:solidFill>
              </a:rPr>
              <a:t>df</a:t>
            </a:r>
            <a:r>
              <a:rPr lang="en-GB" dirty="0" smtClean="0">
                <a:solidFill>
                  <a:srgbClr val="A6A6A6"/>
                </a:solidFill>
              </a:rPr>
              <a:t>, </a:t>
            </a:r>
            <a:r>
              <a:rPr lang="en-GB" dirty="0">
                <a:solidFill>
                  <a:srgbClr val="A6A6A6"/>
                </a:solidFill>
              </a:rPr>
              <a:t>f = </a:t>
            </a:r>
            <a:r>
              <a:rPr lang="en-GB" dirty="0" err="1">
                <a:solidFill>
                  <a:srgbClr val="A6A6A6"/>
                </a:solidFill>
              </a:rPr>
              <a:t>pp.null$f</a:t>
            </a:r>
            <a:r>
              <a:rPr lang="en-GB" dirty="0">
                <a:solidFill>
                  <a:srgbClr val="A6A6A6"/>
                </a:solidFill>
              </a:rPr>
              <a:t>, </a:t>
            </a:r>
          </a:p>
          <a:p>
            <a:r>
              <a:rPr lang="en-GB" dirty="0">
                <a:solidFill>
                  <a:srgbClr val="A6A6A6"/>
                </a:solidFill>
              </a:rPr>
              <a:t>	pars = </a:t>
            </a:r>
            <a:r>
              <a:rPr lang="en-GB" dirty="0" err="1">
                <a:solidFill>
                  <a:srgbClr val="A6A6A6"/>
                </a:solidFill>
              </a:rPr>
              <a:t>pp.null$solution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aic</a:t>
            </a:r>
            <a:r>
              <a:rPr lang="en-GB" dirty="0">
                <a:solidFill>
                  <a:srgbClr val="A6A6A6"/>
                </a:solidFill>
              </a:rPr>
              <a:t> = </a:t>
            </a:r>
            <a:r>
              <a:rPr lang="en-GB" dirty="0" err="1">
                <a:solidFill>
                  <a:srgbClr val="A6A6A6"/>
                </a:solidFill>
              </a:rPr>
              <a:t>pp.null$AIC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n.cores</a:t>
            </a:r>
            <a:r>
              <a:rPr lang="en-GB" dirty="0">
                <a:solidFill>
                  <a:srgbClr val="A6A6A6"/>
                </a:solidFill>
              </a:rPr>
              <a:t>=1)</a:t>
            </a:r>
          </a:p>
          <a:p>
            <a:r>
              <a:rPr lang="en-GB" dirty="0">
                <a:solidFill>
                  <a:srgbClr val="A6A6A6"/>
                </a:solidFill>
              </a:rPr>
              <a:t>plot(</a:t>
            </a:r>
            <a:r>
              <a:rPr lang="en-GB" dirty="0" err="1">
                <a:solidFill>
                  <a:srgbClr val="A6A6A6"/>
                </a:solidFill>
              </a:rPr>
              <a:t>pp.null.recon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fsize</a:t>
            </a:r>
            <a:r>
              <a:rPr lang="en-GB" dirty="0">
                <a:solidFill>
                  <a:srgbClr val="A6A6A6"/>
                </a:solidFill>
              </a:rPr>
              <a:t>=0.5</a:t>
            </a:r>
            <a:r>
              <a:rPr lang="en-GB" dirty="0" smtClean="0">
                <a:solidFill>
                  <a:srgbClr val="A6A6A6"/>
                </a:solidFill>
              </a:rPr>
              <a:t>)</a:t>
            </a:r>
          </a:p>
          <a:p>
            <a:r>
              <a:rPr lang="en-GB" dirty="0" err="1"/>
              <a:t>hisse.results.list</a:t>
            </a:r>
            <a:r>
              <a:rPr lang="en-GB" dirty="0"/>
              <a:t> </a:t>
            </a:r>
            <a:r>
              <a:rPr lang="en-GB" dirty="0" smtClean="0"/>
              <a:t>&lt;- </a:t>
            </a:r>
            <a:r>
              <a:rPr lang="en-GB" dirty="0"/>
              <a:t>list()</a:t>
            </a:r>
          </a:p>
          <a:p>
            <a:r>
              <a:rPr lang="en-GB" dirty="0" err="1"/>
              <a:t>hisse.results.list</a:t>
            </a:r>
            <a:r>
              <a:rPr lang="en-GB" dirty="0"/>
              <a:t>[[1]] </a:t>
            </a:r>
            <a:r>
              <a:rPr lang="en-GB" dirty="0" smtClean="0"/>
              <a:t>&lt;- </a:t>
            </a:r>
            <a:r>
              <a:rPr lang="en-GB" dirty="0" err="1"/>
              <a:t>pp.bisse.recon</a:t>
            </a:r>
            <a:endParaRPr lang="en-GB" dirty="0"/>
          </a:p>
          <a:p>
            <a:r>
              <a:rPr lang="en-GB" dirty="0" err="1"/>
              <a:t>hisse.results.list</a:t>
            </a:r>
            <a:r>
              <a:rPr lang="en-GB" dirty="0"/>
              <a:t>[[2]] </a:t>
            </a:r>
            <a:r>
              <a:rPr lang="en-GB" dirty="0" smtClean="0"/>
              <a:t>&lt;- </a:t>
            </a:r>
            <a:r>
              <a:rPr lang="en-GB" dirty="0" err="1"/>
              <a:t>pp.null.recon</a:t>
            </a:r>
            <a:endParaRPr lang="en-GB" dirty="0"/>
          </a:p>
          <a:p>
            <a:r>
              <a:rPr lang="en-GB" dirty="0" err="1"/>
              <a:t>plot.hisse.states</a:t>
            </a:r>
            <a:r>
              <a:rPr lang="en-GB" dirty="0"/>
              <a:t>(</a:t>
            </a:r>
            <a:r>
              <a:rPr lang="en-GB" dirty="0" err="1"/>
              <a:t>hisse.results.list</a:t>
            </a:r>
            <a:r>
              <a:rPr lang="en-GB" dirty="0"/>
              <a:t>, </a:t>
            </a:r>
            <a:r>
              <a:rPr lang="en-GB" dirty="0" err="1"/>
              <a:t>rate.param</a:t>
            </a:r>
            <a:r>
              <a:rPr lang="en-GB" dirty="0"/>
              <a:t>="</a:t>
            </a:r>
            <a:r>
              <a:rPr lang="en-GB" dirty="0" err="1"/>
              <a:t>net.div</a:t>
            </a:r>
            <a:r>
              <a:rPr lang="en-GB" dirty="0"/>
              <a:t>", </a:t>
            </a:r>
            <a:r>
              <a:rPr lang="en-GB" dirty="0" err="1"/>
              <a:t>fsize</a:t>
            </a:r>
            <a:r>
              <a:rPr lang="en-GB" dirty="0"/>
              <a:t>=0.5)</a:t>
            </a:r>
          </a:p>
          <a:p>
            <a:endParaRPr lang="en-GB" dirty="0">
              <a:solidFill>
                <a:srgbClr val="A6A6A6"/>
              </a:solidFill>
            </a:endParaRP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72993" y="1628800"/>
            <a:ext cx="2242592" cy="374150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008000"/>
                </a:solidFill>
              </a:rPr>
              <a:t>Model averaging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008000"/>
                </a:solidFill>
              </a:rPr>
              <a:t>We can produce an ancestral state reconstruction that averages over the models, weighted by their AIC scores</a:t>
            </a:r>
            <a:endParaRPr lang="en-US" sz="2400" dirty="0">
              <a:solidFill>
                <a:srgbClr val="008000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938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2280" y="188640"/>
            <a:ext cx="1872208" cy="1143000"/>
          </a:xfrm>
        </p:spPr>
        <p:txBody>
          <a:bodyPr/>
          <a:lstStyle/>
          <a:p>
            <a:r>
              <a:rPr lang="en-US" dirty="0" err="1" smtClean="0"/>
              <a:t>FiSSE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8118" y="1628800"/>
            <a:ext cx="2242592" cy="3741509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Do the results from this simple test agree with those from </a:t>
            </a:r>
            <a:r>
              <a:rPr lang="en-US" dirty="0" err="1" smtClean="0">
                <a:solidFill>
                  <a:srgbClr val="008000"/>
                </a:solidFill>
              </a:rPr>
              <a:t>BiSSE</a:t>
            </a:r>
            <a:r>
              <a:rPr lang="en-US" dirty="0" smtClean="0">
                <a:solidFill>
                  <a:srgbClr val="008000"/>
                </a:solidFill>
              </a:rPr>
              <a:t>?</a:t>
            </a:r>
          </a:p>
          <a:p>
            <a:r>
              <a:rPr lang="en-US" dirty="0" smtClean="0">
                <a:solidFill>
                  <a:srgbClr val="008000"/>
                </a:solidFill>
              </a:rPr>
              <a:t>What do we conclude now about the effect of entering the marine environment on </a:t>
            </a:r>
            <a:r>
              <a:rPr lang="en-US" dirty="0" err="1" smtClean="0">
                <a:solidFill>
                  <a:srgbClr val="008000"/>
                </a:solidFill>
              </a:rPr>
              <a:t>seasnake</a:t>
            </a:r>
            <a:r>
              <a:rPr lang="en-US" dirty="0" smtClean="0">
                <a:solidFill>
                  <a:srgbClr val="008000"/>
                </a:solidFill>
              </a:rPr>
              <a:t> diversification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6" name="Rectangle 6"/>
          <p:cNvSpPr/>
          <p:nvPr/>
        </p:nvSpPr>
        <p:spPr>
          <a:xfrm>
            <a:off x="-28076" y="-9316416"/>
            <a:ext cx="8561438" cy="18928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data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[,2] -&gt; chars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data[,1] -&gt; names(chars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make.bisse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(tree, chars) -&gt; bisse6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starting.point.bisse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(tree) -&gt; start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(bisse6, start) -&gt;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ml6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constrain(bisse6, mu1 ~ mu0) -&gt; bisse5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constrain(bisse6, lambda1 ~ lambda0, mu1 ~ mu0) -&gt; bisse4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(bisse5, start) -&gt; ml5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(bisse4, start) -&gt;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ml4</a:t>
            </a:r>
          </a:p>
          <a:p>
            <a:r>
              <a:rPr lang="en-US" dirty="0">
                <a:solidFill>
                  <a:srgbClr val="A6A6A6"/>
                </a:solidFill>
              </a:rPr>
              <a:t>ml6$lnLik</a:t>
            </a:r>
          </a:p>
          <a:p>
            <a:r>
              <a:rPr lang="en-US" dirty="0">
                <a:solidFill>
                  <a:srgbClr val="A6A6A6"/>
                </a:solidFill>
              </a:rPr>
              <a:t>ml5$lnLik</a:t>
            </a:r>
          </a:p>
          <a:p>
            <a:r>
              <a:rPr lang="en-US" dirty="0">
                <a:solidFill>
                  <a:srgbClr val="A6A6A6"/>
                </a:solidFill>
              </a:rPr>
              <a:t>ml4$lnLik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ml6$par -&gt; start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(bisse6, start) -&gt; ml6.1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(bisse5, start) -&gt; ml5.1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(bisse4, start) -&gt; ml4.1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ml6.1$lnLik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ml5.1$lnLik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ml4.1$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lnLik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asr.marginal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bisse5.1,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coef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ml5.1)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 -&gt;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asr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nicetree.R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”)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TransMatMaker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ParEqual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c(1,2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c(1,2,0,0)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&lt;- c(0,0,0,0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data, 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=FALSE,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turnover.anc.bisse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trans.rates.bisse.eq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MarginRecon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phy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=tree, data=data, f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pp.bisse$f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pars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pp.bisse$solution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pp.bisse$AIC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n.cores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=1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plot(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pp.bisse.recon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fsize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=0.5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 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TransMatMaker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=TRUE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trans.rates.nodual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ParDrop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trans.rates,c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(3,5,8,10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))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trans.rates.nodual.allequal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=</a:t>
            </a: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ParEqual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trans.rates.nodual,c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(1,2,1,3,1,4,1,5,1,6,1,7,1,8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))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trans.rates.nodual.allequal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&lt;- c(1,1,2,2)</a:t>
            </a:r>
          </a:p>
          <a:p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pp.null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 &lt;-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hisse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(tree, data, f=c(0.42,0.68),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hidden.states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=TRUE, 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turnover.anc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turnover.anc.null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eps.anc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endParaRPr lang="en-GB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</a:t>
            </a: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GB" dirty="0" err="1" smtClean="0">
                <a:solidFill>
                  <a:schemeClr val="bg1">
                    <a:lumMod val="65000"/>
                  </a:schemeClr>
                </a:solidFill>
              </a:rPr>
              <a:t>trans.rates.nodual.allequal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output.type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="</a:t>
            </a:r>
            <a:r>
              <a:rPr lang="en-GB" dirty="0" err="1">
                <a:solidFill>
                  <a:schemeClr val="bg1">
                    <a:lumMod val="65000"/>
                  </a:schemeClr>
                </a:solidFill>
              </a:rPr>
              <a:t>net.div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GB" dirty="0">
                <a:solidFill>
                  <a:srgbClr val="A6A6A6"/>
                </a:solidFill>
              </a:rPr>
              <a:t>c(0.01, 0, 0.002) -&gt; </a:t>
            </a:r>
            <a:r>
              <a:rPr lang="en-GB" dirty="0" err="1">
                <a:solidFill>
                  <a:srgbClr val="A6A6A6"/>
                </a:solidFill>
              </a:rPr>
              <a:t>starting.vals</a:t>
            </a:r>
            <a:endParaRPr lang="en-GB" dirty="0">
              <a:solidFill>
                <a:srgbClr val="A6A6A6"/>
              </a:solidFill>
            </a:endParaRPr>
          </a:p>
          <a:p>
            <a:r>
              <a:rPr lang="en-GB" dirty="0" err="1">
                <a:solidFill>
                  <a:srgbClr val="A6A6A6"/>
                </a:solidFill>
              </a:rPr>
              <a:t>pp.null</a:t>
            </a:r>
            <a:r>
              <a:rPr lang="en-GB" dirty="0">
                <a:solidFill>
                  <a:srgbClr val="A6A6A6"/>
                </a:solidFill>
              </a:rPr>
              <a:t> </a:t>
            </a:r>
            <a:r>
              <a:rPr lang="en-GB" dirty="0" smtClean="0">
                <a:solidFill>
                  <a:srgbClr val="A6A6A6"/>
                </a:solidFill>
              </a:rPr>
              <a:t>&lt;- </a:t>
            </a:r>
            <a:r>
              <a:rPr lang="en-GB" dirty="0" err="1">
                <a:solidFill>
                  <a:srgbClr val="A6A6A6"/>
                </a:solidFill>
              </a:rPr>
              <a:t>hisse</a:t>
            </a:r>
            <a:r>
              <a:rPr lang="en-GB" dirty="0">
                <a:solidFill>
                  <a:srgbClr val="A6A6A6"/>
                </a:solidFill>
              </a:rPr>
              <a:t>(tree, data, f=c(0.42,0.68), </a:t>
            </a:r>
            <a:r>
              <a:rPr lang="en-GB" dirty="0" err="1">
                <a:solidFill>
                  <a:srgbClr val="A6A6A6"/>
                </a:solidFill>
              </a:rPr>
              <a:t>hidden.states</a:t>
            </a:r>
            <a:r>
              <a:rPr lang="en-GB" dirty="0">
                <a:solidFill>
                  <a:srgbClr val="A6A6A6"/>
                </a:solidFill>
              </a:rPr>
              <a:t>=TRUE, </a:t>
            </a:r>
            <a:r>
              <a:rPr lang="en-GB" dirty="0" smtClean="0">
                <a:solidFill>
                  <a:srgbClr val="A6A6A6"/>
                </a:solidFill>
              </a:rPr>
              <a:t>	</a:t>
            </a:r>
            <a:r>
              <a:rPr lang="en-GB" dirty="0" err="1" smtClean="0">
                <a:solidFill>
                  <a:srgbClr val="A6A6A6"/>
                </a:solidFill>
              </a:rPr>
              <a:t>turnover.anc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turnover.anc.null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eps.anc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eps.anc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smtClean="0">
                <a:solidFill>
                  <a:srgbClr val="A6A6A6"/>
                </a:solidFill>
              </a:rPr>
              <a:t>	</a:t>
            </a:r>
            <a:r>
              <a:rPr lang="en-GB" dirty="0" err="1" smtClean="0">
                <a:solidFill>
                  <a:srgbClr val="A6A6A6"/>
                </a:solidFill>
              </a:rPr>
              <a:t>trans.rate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trans.rates.nodual.allequal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output.type</a:t>
            </a:r>
            <a:r>
              <a:rPr lang="en-GB" dirty="0">
                <a:solidFill>
                  <a:srgbClr val="A6A6A6"/>
                </a:solidFill>
              </a:rPr>
              <a:t>="</a:t>
            </a:r>
            <a:r>
              <a:rPr lang="en-GB" dirty="0" err="1">
                <a:solidFill>
                  <a:srgbClr val="A6A6A6"/>
                </a:solidFill>
              </a:rPr>
              <a:t>net.div</a:t>
            </a:r>
            <a:r>
              <a:rPr lang="en-GB" dirty="0">
                <a:solidFill>
                  <a:srgbClr val="A6A6A6"/>
                </a:solidFill>
              </a:rPr>
              <a:t>", </a:t>
            </a:r>
            <a:r>
              <a:rPr lang="en-GB" dirty="0" smtClean="0">
                <a:solidFill>
                  <a:srgbClr val="A6A6A6"/>
                </a:solidFill>
              </a:rPr>
              <a:t>	</a:t>
            </a:r>
            <a:r>
              <a:rPr lang="en-GB" dirty="0" err="1" smtClean="0">
                <a:solidFill>
                  <a:srgbClr val="A6A6A6"/>
                </a:solidFill>
              </a:rPr>
              <a:t>starting.vals</a:t>
            </a:r>
            <a:r>
              <a:rPr lang="en-GB" dirty="0">
                <a:solidFill>
                  <a:srgbClr val="A6A6A6"/>
                </a:solidFill>
              </a:rPr>
              <a:t>=</a:t>
            </a:r>
            <a:r>
              <a:rPr lang="en-GB" dirty="0" err="1">
                <a:solidFill>
                  <a:srgbClr val="A6A6A6"/>
                </a:solidFill>
              </a:rPr>
              <a:t>starting.vals</a:t>
            </a:r>
            <a:r>
              <a:rPr lang="en-GB" dirty="0" smtClean="0">
                <a:solidFill>
                  <a:srgbClr val="A6A6A6"/>
                </a:solidFill>
              </a:rPr>
              <a:t>)</a:t>
            </a:r>
          </a:p>
          <a:p>
            <a:r>
              <a:rPr lang="en-GB" dirty="0" err="1">
                <a:solidFill>
                  <a:srgbClr val="A6A6A6"/>
                </a:solidFill>
              </a:rPr>
              <a:t>pp.null.recon</a:t>
            </a:r>
            <a:r>
              <a:rPr lang="en-GB" dirty="0">
                <a:solidFill>
                  <a:srgbClr val="A6A6A6"/>
                </a:solidFill>
              </a:rPr>
              <a:t> &lt;- </a:t>
            </a:r>
            <a:r>
              <a:rPr lang="en-GB" dirty="0" err="1">
                <a:solidFill>
                  <a:srgbClr val="A6A6A6"/>
                </a:solidFill>
              </a:rPr>
              <a:t>MarginRecon</a:t>
            </a:r>
            <a:r>
              <a:rPr lang="en-GB" dirty="0">
                <a:solidFill>
                  <a:srgbClr val="A6A6A6"/>
                </a:solidFill>
              </a:rPr>
              <a:t>(</a:t>
            </a:r>
            <a:r>
              <a:rPr lang="en-GB" dirty="0" err="1">
                <a:solidFill>
                  <a:srgbClr val="A6A6A6"/>
                </a:solidFill>
              </a:rPr>
              <a:t>phy</a:t>
            </a:r>
            <a:r>
              <a:rPr lang="en-GB" dirty="0">
                <a:solidFill>
                  <a:srgbClr val="A6A6A6"/>
                </a:solidFill>
              </a:rPr>
              <a:t>=tree, data=data, f = </a:t>
            </a:r>
            <a:r>
              <a:rPr lang="en-GB" dirty="0" err="1">
                <a:solidFill>
                  <a:srgbClr val="A6A6A6"/>
                </a:solidFill>
              </a:rPr>
              <a:t>pp.null$f</a:t>
            </a:r>
            <a:r>
              <a:rPr lang="en-GB" dirty="0">
                <a:solidFill>
                  <a:srgbClr val="A6A6A6"/>
                </a:solidFill>
              </a:rPr>
              <a:t>, </a:t>
            </a:r>
            <a:endParaRPr lang="en-GB" dirty="0" smtClean="0">
              <a:solidFill>
                <a:srgbClr val="A6A6A6"/>
              </a:solidFill>
            </a:endParaRPr>
          </a:p>
          <a:p>
            <a:r>
              <a:rPr lang="en-GB" dirty="0">
                <a:solidFill>
                  <a:srgbClr val="A6A6A6"/>
                </a:solidFill>
              </a:rPr>
              <a:t>	</a:t>
            </a:r>
            <a:r>
              <a:rPr lang="en-GB" dirty="0" smtClean="0">
                <a:solidFill>
                  <a:srgbClr val="A6A6A6"/>
                </a:solidFill>
              </a:rPr>
              <a:t>pars </a:t>
            </a:r>
            <a:r>
              <a:rPr lang="en-GB" dirty="0">
                <a:solidFill>
                  <a:srgbClr val="A6A6A6"/>
                </a:solidFill>
              </a:rPr>
              <a:t>= </a:t>
            </a:r>
            <a:r>
              <a:rPr lang="en-GB" dirty="0" err="1">
                <a:solidFill>
                  <a:srgbClr val="A6A6A6"/>
                </a:solidFill>
              </a:rPr>
              <a:t>pp.null$solution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aic</a:t>
            </a:r>
            <a:r>
              <a:rPr lang="en-GB" dirty="0">
                <a:solidFill>
                  <a:srgbClr val="A6A6A6"/>
                </a:solidFill>
              </a:rPr>
              <a:t> = </a:t>
            </a:r>
            <a:r>
              <a:rPr lang="en-GB" dirty="0" err="1">
                <a:solidFill>
                  <a:srgbClr val="A6A6A6"/>
                </a:solidFill>
              </a:rPr>
              <a:t>pp.null$AIC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n.cores</a:t>
            </a:r>
            <a:r>
              <a:rPr lang="en-GB" dirty="0">
                <a:solidFill>
                  <a:srgbClr val="A6A6A6"/>
                </a:solidFill>
              </a:rPr>
              <a:t>=1</a:t>
            </a:r>
            <a:r>
              <a:rPr lang="en-GB" dirty="0" smtClean="0">
                <a:solidFill>
                  <a:srgbClr val="A6A6A6"/>
                </a:solidFill>
              </a:rPr>
              <a:t>)</a:t>
            </a:r>
            <a:endParaRPr lang="en-GB" dirty="0">
              <a:solidFill>
                <a:srgbClr val="A6A6A6"/>
              </a:solidFill>
            </a:endParaRPr>
          </a:p>
          <a:p>
            <a:r>
              <a:rPr lang="en-GB" dirty="0">
                <a:solidFill>
                  <a:srgbClr val="A6A6A6"/>
                </a:solidFill>
              </a:rPr>
              <a:t>plot(</a:t>
            </a:r>
            <a:r>
              <a:rPr lang="en-GB" dirty="0" err="1">
                <a:solidFill>
                  <a:srgbClr val="A6A6A6"/>
                </a:solidFill>
              </a:rPr>
              <a:t>pp.null.recon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fsize</a:t>
            </a:r>
            <a:r>
              <a:rPr lang="en-GB" dirty="0">
                <a:solidFill>
                  <a:srgbClr val="A6A6A6"/>
                </a:solidFill>
              </a:rPr>
              <a:t>=0.5)</a:t>
            </a:r>
          </a:p>
          <a:p>
            <a:r>
              <a:rPr lang="en-GB" dirty="0" err="1">
                <a:solidFill>
                  <a:srgbClr val="A6A6A6"/>
                </a:solidFill>
              </a:rPr>
              <a:t>hisse.results.list</a:t>
            </a:r>
            <a:r>
              <a:rPr lang="en-GB" dirty="0">
                <a:solidFill>
                  <a:srgbClr val="A6A6A6"/>
                </a:solidFill>
              </a:rPr>
              <a:t> = list()</a:t>
            </a:r>
          </a:p>
          <a:p>
            <a:r>
              <a:rPr lang="en-GB" dirty="0" err="1">
                <a:solidFill>
                  <a:srgbClr val="A6A6A6"/>
                </a:solidFill>
              </a:rPr>
              <a:t>hisse.results.list</a:t>
            </a:r>
            <a:r>
              <a:rPr lang="en-GB" dirty="0">
                <a:solidFill>
                  <a:srgbClr val="A6A6A6"/>
                </a:solidFill>
              </a:rPr>
              <a:t>[[1]] = </a:t>
            </a:r>
            <a:r>
              <a:rPr lang="en-GB" dirty="0" err="1">
                <a:solidFill>
                  <a:srgbClr val="A6A6A6"/>
                </a:solidFill>
              </a:rPr>
              <a:t>pp.bisse.recon</a:t>
            </a:r>
            <a:endParaRPr lang="en-GB" dirty="0">
              <a:solidFill>
                <a:srgbClr val="A6A6A6"/>
              </a:solidFill>
            </a:endParaRPr>
          </a:p>
          <a:p>
            <a:r>
              <a:rPr lang="en-GB" dirty="0" err="1">
                <a:solidFill>
                  <a:srgbClr val="A6A6A6"/>
                </a:solidFill>
              </a:rPr>
              <a:t>hisse.results.list</a:t>
            </a:r>
            <a:r>
              <a:rPr lang="en-GB" dirty="0">
                <a:solidFill>
                  <a:srgbClr val="A6A6A6"/>
                </a:solidFill>
              </a:rPr>
              <a:t>[[2]] = </a:t>
            </a:r>
            <a:r>
              <a:rPr lang="en-GB" dirty="0" err="1">
                <a:solidFill>
                  <a:srgbClr val="A6A6A6"/>
                </a:solidFill>
              </a:rPr>
              <a:t>pp.null.recon</a:t>
            </a:r>
            <a:endParaRPr lang="en-GB" dirty="0">
              <a:solidFill>
                <a:srgbClr val="A6A6A6"/>
              </a:solidFill>
            </a:endParaRPr>
          </a:p>
          <a:p>
            <a:r>
              <a:rPr lang="en-GB" dirty="0" err="1">
                <a:solidFill>
                  <a:srgbClr val="A6A6A6"/>
                </a:solidFill>
              </a:rPr>
              <a:t>plot.hisse.states</a:t>
            </a:r>
            <a:r>
              <a:rPr lang="en-GB" dirty="0">
                <a:solidFill>
                  <a:srgbClr val="A6A6A6"/>
                </a:solidFill>
              </a:rPr>
              <a:t>(</a:t>
            </a:r>
            <a:r>
              <a:rPr lang="en-GB" dirty="0" err="1">
                <a:solidFill>
                  <a:srgbClr val="A6A6A6"/>
                </a:solidFill>
              </a:rPr>
              <a:t>hisse.results.list</a:t>
            </a:r>
            <a:r>
              <a:rPr lang="en-GB" dirty="0">
                <a:solidFill>
                  <a:srgbClr val="A6A6A6"/>
                </a:solidFill>
              </a:rPr>
              <a:t>, </a:t>
            </a:r>
            <a:r>
              <a:rPr lang="en-GB" dirty="0" err="1">
                <a:solidFill>
                  <a:srgbClr val="A6A6A6"/>
                </a:solidFill>
              </a:rPr>
              <a:t>rate.param</a:t>
            </a:r>
            <a:r>
              <a:rPr lang="en-GB" dirty="0">
                <a:solidFill>
                  <a:srgbClr val="A6A6A6"/>
                </a:solidFill>
              </a:rPr>
              <a:t>="</a:t>
            </a:r>
            <a:r>
              <a:rPr lang="en-GB" dirty="0" err="1">
                <a:solidFill>
                  <a:srgbClr val="A6A6A6"/>
                </a:solidFill>
              </a:rPr>
              <a:t>net.div</a:t>
            </a:r>
            <a:r>
              <a:rPr lang="en-GB" dirty="0">
                <a:solidFill>
                  <a:srgbClr val="A6A6A6"/>
                </a:solidFill>
              </a:rPr>
              <a:t>", </a:t>
            </a:r>
            <a:r>
              <a:rPr lang="en-GB" dirty="0" err="1">
                <a:solidFill>
                  <a:srgbClr val="A6A6A6"/>
                </a:solidFill>
              </a:rPr>
              <a:t>fsize</a:t>
            </a:r>
            <a:r>
              <a:rPr lang="en-GB" dirty="0">
                <a:solidFill>
                  <a:srgbClr val="A6A6A6"/>
                </a:solidFill>
              </a:rPr>
              <a:t>=0.5</a:t>
            </a:r>
            <a:r>
              <a:rPr lang="en-GB" dirty="0" smtClean="0">
                <a:solidFill>
                  <a:srgbClr val="A6A6A6"/>
                </a:solidFill>
              </a:rPr>
              <a:t>)</a:t>
            </a:r>
          </a:p>
          <a:p>
            <a:r>
              <a:rPr lang="en-US" dirty="0"/>
              <a:t>source("</a:t>
            </a:r>
            <a:r>
              <a:rPr lang="en-US" dirty="0" err="1"/>
              <a:t>traitDependent_functions.R</a:t>
            </a:r>
            <a:r>
              <a:rPr lang="en-US" dirty="0"/>
              <a:t>")</a:t>
            </a:r>
          </a:p>
          <a:p>
            <a:r>
              <a:rPr lang="en-US" dirty="0"/>
              <a:t>res &lt;- </a:t>
            </a:r>
            <a:r>
              <a:rPr lang="en-US" dirty="0" err="1"/>
              <a:t>FISSE.binary</a:t>
            </a:r>
            <a:r>
              <a:rPr lang="en-US" dirty="0"/>
              <a:t>(tree, </a:t>
            </a:r>
            <a:r>
              <a:rPr lang="en-US" dirty="0" smtClean="0"/>
              <a:t>v)</a:t>
            </a:r>
            <a:endParaRPr lang="en-US" dirty="0"/>
          </a:p>
          <a:p>
            <a:r>
              <a:rPr lang="en-US" dirty="0" err="1"/>
              <a:t>pval</a:t>
            </a:r>
            <a:r>
              <a:rPr lang="en-US" dirty="0"/>
              <a:t>   &lt;- min(</a:t>
            </a:r>
            <a:r>
              <a:rPr lang="en-US" dirty="0" err="1"/>
              <a:t>res$pval</a:t>
            </a:r>
            <a:r>
              <a:rPr lang="en-US" dirty="0"/>
              <a:t>, 1-res$pval)*2</a:t>
            </a:r>
          </a:p>
          <a:p>
            <a:r>
              <a:rPr lang="en-US" dirty="0" err="1"/>
              <a:t>pval</a:t>
            </a:r>
            <a:endParaRPr lang="en-US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3458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87981"/>
            <a:ext cx="8229600" cy="1143000"/>
          </a:xfrm>
        </p:spPr>
        <p:txBody>
          <a:bodyPr/>
          <a:lstStyle/>
          <a:p>
            <a:r>
              <a:rPr lang="en-US" dirty="0" smtClean="0"/>
              <a:t>Take-home messages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7618"/>
            <a:ext cx="8229600" cy="539591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Implementations of models (e.g. </a:t>
            </a:r>
            <a:r>
              <a:rPr lang="en-US" dirty="0" err="1" smtClean="0"/>
              <a:t>BiSSE</a:t>
            </a:r>
            <a:r>
              <a:rPr lang="en-US" dirty="0" smtClean="0"/>
              <a:t> in R) are not always perfect, for example do not find maximum likelihood</a:t>
            </a:r>
          </a:p>
          <a:p>
            <a:r>
              <a:rPr lang="en-US" dirty="0" err="1" smtClean="0"/>
              <a:t>BiSSE</a:t>
            </a:r>
            <a:r>
              <a:rPr lang="en-US" dirty="0" smtClean="0"/>
              <a:t> and other methods can only choose amongst the models available to it</a:t>
            </a:r>
          </a:p>
          <a:p>
            <a:r>
              <a:rPr lang="en-US" dirty="0" smtClean="0"/>
              <a:t>It is possible that none of the models tested are good</a:t>
            </a:r>
          </a:p>
          <a:p>
            <a:r>
              <a:rPr lang="en-US" dirty="0" smtClean="0"/>
              <a:t>Critical thinking must be applied to all comparative methods</a:t>
            </a:r>
          </a:p>
          <a:p>
            <a:r>
              <a:rPr lang="en-US" dirty="0" smtClean="0"/>
              <a:t>Common sense and biology still have a role to play!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91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6056" y="260648"/>
            <a:ext cx="3456384" cy="112474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Load packages and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4008" y="1484784"/>
            <a:ext cx="3343352" cy="2285515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>
                <a:solidFill>
                  <a:schemeClr val="accent3">
                    <a:lumMod val="75000"/>
                  </a:schemeClr>
                </a:solidFill>
              </a:rPr>
              <a:t>BiSSE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requires a nexus tree and the character data for each species</a:t>
            </a:r>
          </a:p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The last two lines of code are simply to get the habitat data in the correct format</a:t>
            </a:r>
          </a:p>
        </p:txBody>
      </p:sp>
      <p:sp>
        <p:nvSpPr>
          <p:cNvPr id="4" name="Rectangle 3"/>
          <p:cNvSpPr/>
          <p:nvPr/>
        </p:nvSpPr>
        <p:spPr>
          <a:xfrm>
            <a:off x="0" y="10539"/>
            <a:ext cx="4572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install.packages</a:t>
            </a:r>
            <a:r>
              <a:rPr lang="en-US" dirty="0"/>
              <a:t>("</a:t>
            </a:r>
            <a:r>
              <a:rPr lang="en-US" dirty="0" err="1"/>
              <a:t>diversitree</a:t>
            </a:r>
            <a:r>
              <a:rPr lang="en-US" dirty="0"/>
              <a:t>")</a:t>
            </a:r>
          </a:p>
          <a:p>
            <a:r>
              <a:rPr lang="en-US" dirty="0" err="1"/>
              <a:t>install.packages</a:t>
            </a:r>
            <a:r>
              <a:rPr lang="en-US" dirty="0"/>
              <a:t>("</a:t>
            </a:r>
            <a:r>
              <a:rPr lang="en-US" dirty="0" err="1"/>
              <a:t>phangorn</a:t>
            </a:r>
            <a:r>
              <a:rPr lang="en-US" dirty="0"/>
              <a:t>")</a:t>
            </a:r>
          </a:p>
          <a:p>
            <a:r>
              <a:rPr lang="en-US" dirty="0" smtClean="0"/>
              <a:t>library(</a:t>
            </a:r>
            <a:r>
              <a:rPr lang="en-US" dirty="0" err="1" smtClean="0"/>
              <a:t>diversitree</a:t>
            </a:r>
            <a:r>
              <a:rPr lang="en-US" dirty="0"/>
              <a:t>)</a:t>
            </a:r>
          </a:p>
          <a:p>
            <a:r>
              <a:rPr lang="en-US" dirty="0"/>
              <a:t>library(</a:t>
            </a:r>
            <a:r>
              <a:rPr lang="en-US" dirty="0" err="1"/>
              <a:t>phangorn</a:t>
            </a:r>
            <a:r>
              <a:rPr lang="en-US" dirty="0" smtClean="0"/>
              <a:t>)</a:t>
            </a:r>
          </a:p>
          <a:p>
            <a:r>
              <a:rPr lang="en-US" dirty="0"/>
              <a:t>t</a:t>
            </a:r>
            <a:r>
              <a:rPr lang="en-US" dirty="0" smtClean="0"/>
              <a:t>ree &lt;- </a:t>
            </a:r>
            <a:r>
              <a:rPr lang="en-US" dirty="0" err="1" smtClean="0"/>
              <a:t>read.nexus</a:t>
            </a:r>
            <a:r>
              <a:rPr lang="en-US" dirty="0"/>
              <a:t>("</a:t>
            </a:r>
            <a:r>
              <a:rPr lang="en-US" dirty="0" err="1"/>
              <a:t>elapids.tree</a:t>
            </a:r>
            <a:r>
              <a:rPr lang="en-US" dirty="0"/>
              <a:t>") </a:t>
            </a:r>
            <a:endParaRPr lang="en-US" dirty="0" smtClean="0"/>
          </a:p>
          <a:p>
            <a:r>
              <a:rPr lang="en-US" dirty="0" err="1" smtClean="0"/>
              <a:t>df</a:t>
            </a:r>
            <a:r>
              <a:rPr lang="en-US" dirty="0" smtClean="0"/>
              <a:t> &lt;- read.csv</a:t>
            </a:r>
            <a:r>
              <a:rPr lang="en-US" dirty="0"/>
              <a:t>("habitats.csv") </a:t>
            </a:r>
            <a:endParaRPr lang="en-US" dirty="0" smtClean="0"/>
          </a:p>
          <a:p>
            <a:r>
              <a:rPr lang="en-US" dirty="0"/>
              <a:t>v</a:t>
            </a:r>
            <a:r>
              <a:rPr lang="en-US" dirty="0" smtClean="0"/>
              <a:t> &lt;- </a:t>
            </a:r>
            <a:r>
              <a:rPr lang="en-US" dirty="0" err="1" smtClean="0"/>
              <a:t>df</a:t>
            </a:r>
            <a:r>
              <a:rPr lang="en-US" dirty="0" smtClean="0"/>
              <a:t>[,</a:t>
            </a:r>
            <a:r>
              <a:rPr lang="en-US" dirty="0"/>
              <a:t>2</a:t>
            </a:r>
            <a:r>
              <a:rPr lang="en-US" dirty="0" smtClean="0"/>
              <a:t>]</a:t>
            </a:r>
            <a:endParaRPr lang="en-US" dirty="0"/>
          </a:p>
          <a:p>
            <a:r>
              <a:rPr lang="en-US" dirty="0" smtClean="0"/>
              <a:t>names(v) &lt;- </a:t>
            </a:r>
            <a:r>
              <a:rPr lang="en-US" dirty="0" err="1" smtClean="0"/>
              <a:t>df</a:t>
            </a:r>
            <a:r>
              <a:rPr lang="en-US" dirty="0" smtClean="0"/>
              <a:t>[,1</a:t>
            </a:r>
            <a:r>
              <a:rPr lang="en-US" dirty="0"/>
              <a:t>]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72716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5736" y="332656"/>
            <a:ext cx="8229600" cy="1143000"/>
          </a:xfrm>
        </p:spPr>
        <p:txBody>
          <a:bodyPr/>
          <a:lstStyle/>
          <a:p>
            <a:r>
              <a:rPr lang="en-US" dirty="0" smtClean="0"/>
              <a:t>Set up a </a:t>
            </a:r>
            <a:r>
              <a:rPr lang="en-US" dirty="0" err="1" smtClean="0"/>
              <a:t>BiSSE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32040" y="1556792"/>
            <a:ext cx="2590341" cy="3701851"/>
          </a:xfrm>
        </p:spPr>
        <p:txBody>
          <a:bodyPr>
            <a:normAutofit fontScale="55000" lnSpcReduction="20000"/>
          </a:bodyPr>
          <a:lstStyle/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The first line sets up a full 6 parameter </a:t>
            </a:r>
            <a:r>
              <a:rPr lang="en-US" dirty="0" err="1" smtClean="0">
                <a:solidFill>
                  <a:schemeClr val="accent3">
                    <a:lumMod val="75000"/>
                  </a:schemeClr>
                </a:solidFill>
              </a:rPr>
              <a:t>BiSSE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model but does not run it</a:t>
            </a:r>
          </a:p>
          <a:p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Starting point provides initial parameter values for the likelihood search</a:t>
            </a:r>
          </a:p>
          <a:p>
            <a:r>
              <a:rPr lang="en-US" dirty="0" err="1">
                <a:solidFill>
                  <a:schemeClr val="accent3">
                    <a:lumMod val="75000"/>
                  </a:schemeClr>
                </a:solidFill>
              </a:rPr>
              <a:t>f</a:t>
            </a:r>
            <a:r>
              <a:rPr lang="en-US" dirty="0" err="1" smtClean="0">
                <a:solidFill>
                  <a:schemeClr val="accent3">
                    <a:lumMod val="75000"/>
                  </a:schemeClr>
                </a:solidFill>
              </a:rPr>
              <a:t>ind.mle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 initiates a run to find the maximum likelihood estimate for the parameters. This will take a few seconds to run</a:t>
            </a:r>
            <a:endParaRPr lang="en-US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Tree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read.nexus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elapids.tree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 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 read.csv("habitats.csv") 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v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[,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2]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names(v)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[,1]</a:t>
            </a:r>
          </a:p>
          <a:p>
            <a:r>
              <a:rPr lang="en-US" dirty="0" smtClean="0"/>
              <a:t>bisse6 &lt;- </a:t>
            </a:r>
            <a:r>
              <a:rPr lang="en-US" dirty="0" err="1" smtClean="0"/>
              <a:t>make.bisse</a:t>
            </a:r>
            <a:r>
              <a:rPr lang="en-US" dirty="0" smtClean="0"/>
              <a:t>(tree</a:t>
            </a:r>
            <a:r>
              <a:rPr lang="en-US" dirty="0"/>
              <a:t>, </a:t>
            </a:r>
            <a:r>
              <a:rPr lang="en-US" dirty="0" smtClean="0"/>
              <a:t>v)</a:t>
            </a:r>
            <a:endParaRPr lang="en-US" dirty="0"/>
          </a:p>
          <a:p>
            <a:r>
              <a:rPr lang="en-US" dirty="0"/>
              <a:t>s</a:t>
            </a:r>
            <a:r>
              <a:rPr lang="en-US" dirty="0" smtClean="0"/>
              <a:t>tart &lt;- </a:t>
            </a:r>
            <a:r>
              <a:rPr lang="en-US" dirty="0" err="1" smtClean="0"/>
              <a:t>starting.point.bisse</a:t>
            </a:r>
            <a:r>
              <a:rPr lang="en-US" dirty="0" smtClean="0"/>
              <a:t>(tree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ml6 &lt;- </a:t>
            </a:r>
            <a:r>
              <a:rPr lang="en-US" dirty="0" err="1" smtClean="0"/>
              <a:t>find.mle</a:t>
            </a:r>
            <a:r>
              <a:rPr lang="en-US" dirty="0" smtClean="0"/>
              <a:t>(bisse6</a:t>
            </a:r>
            <a:r>
              <a:rPr lang="en-US" dirty="0"/>
              <a:t>, start</a:t>
            </a:r>
            <a:r>
              <a:rPr lang="en-US" dirty="0" smtClean="0"/>
              <a:t>)</a:t>
            </a:r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6840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7944" y="692696"/>
            <a:ext cx="2160240" cy="1656184"/>
          </a:xfrm>
        </p:spPr>
        <p:txBody>
          <a:bodyPr>
            <a:noAutofit/>
          </a:bodyPr>
          <a:lstStyle/>
          <a:p>
            <a:r>
              <a:rPr lang="en-US" sz="3200" dirty="0" smtClean="0"/>
              <a:t>Set up two constrained models</a:t>
            </a:r>
            <a:endParaRPr lang="en-US" sz="3200" dirty="0"/>
          </a:p>
        </p:txBody>
      </p:sp>
      <p:sp>
        <p:nvSpPr>
          <p:cNvPr id="11" name="Rectangle 10"/>
          <p:cNvSpPr/>
          <p:nvPr/>
        </p:nvSpPr>
        <p:spPr>
          <a:xfrm>
            <a:off x="7130868" y="3852575"/>
            <a:ext cx="291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λ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 rot="16200000">
            <a:off x="6133166" y="8411819"/>
            <a:ext cx="65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</a:t>
            </a:r>
            <a:endParaRPr lang="en-US" dirty="0"/>
          </a:p>
        </p:txBody>
      </p:sp>
      <p:sp>
        <p:nvSpPr>
          <p:cNvPr id="16" name="Rounded Rectangle 15"/>
          <p:cNvSpPr/>
          <p:nvPr/>
        </p:nvSpPr>
        <p:spPr>
          <a:xfrm>
            <a:off x="7020272" y="908720"/>
            <a:ext cx="605810" cy="6058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/>
          <p:cNvSpPr/>
          <p:nvPr/>
        </p:nvSpPr>
        <p:spPr>
          <a:xfrm>
            <a:off x="7015701" y="1586538"/>
            <a:ext cx="648072" cy="648072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7735781" y="938466"/>
            <a:ext cx="648072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7735781" y="1586538"/>
            <a:ext cx="648072" cy="648072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159716" y="578425"/>
            <a:ext cx="291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λ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879796" y="578425"/>
            <a:ext cx="311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μ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727668" y="101047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799676" y="173055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 rot="16200000">
            <a:off x="6296797" y="1297328"/>
            <a:ext cx="65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796136" y="4581128"/>
            <a:ext cx="36004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4 </a:t>
            </a:r>
            <a:r>
              <a:rPr lang="en-US" sz="1600" b="1" dirty="0" smtClean="0"/>
              <a:t>parameter model</a:t>
            </a:r>
          </a:p>
          <a:p>
            <a:pPr algn="ctr"/>
            <a:r>
              <a:rPr lang="en-US" sz="1600" b="1" dirty="0" smtClean="0"/>
              <a:t>(equal speciation and extinction)</a:t>
            </a:r>
            <a:endParaRPr lang="en-US" sz="16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6804248" y="0"/>
            <a:ext cx="168956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6 parameter </a:t>
            </a:r>
          </a:p>
          <a:p>
            <a:r>
              <a:rPr lang="en-US" sz="1600" b="1" dirty="0"/>
              <a:t>(</a:t>
            </a:r>
            <a:r>
              <a:rPr lang="en-US" sz="1600" b="1" dirty="0" smtClean="0"/>
              <a:t>full </a:t>
            </a:r>
            <a:r>
              <a:rPr lang="en-US" sz="1600" b="1" dirty="0" err="1" smtClean="0"/>
              <a:t>BiSSE</a:t>
            </a:r>
            <a:r>
              <a:rPr lang="en-US" sz="1600" b="1" dirty="0" smtClean="0"/>
              <a:t> model</a:t>
            </a:r>
            <a:r>
              <a:rPr lang="en-US" b="1" dirty="0" smtClean="0"/>
              <a:t>)</a:t>
            </a:r>
            <a:endParaRPr lang="en-US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6804248" y="2276872"/>
            <a:ext cx="18256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/>
              <a:t>5 parameter model</a:t>
            </a:r>
          </a:p>
          <a:p>
            <a:r>
              <a:rPr lang="en-US" sz="1600" b="1" dirty="0" smtClean="0"/>
              <a:t>(equal extinction)</a:t>
            </a:r>
            <a:endParaRPr lang="en-US" sz="1600" b="1" dirty="0"/>
          </a:p>
        </p:txBody>
      </p:sp>
      <p:sp>
        <p:nvSpPr>
          <p:cNvPr id="38" name="Rectangle 37"/>
          <p:cNvSpPr/>
          <p:nvPr/>
        </p:nvSpPr>
        <p:spPr>
          <a:xfrm>
            <a:off x="0" y="0"/>
            <a:ext cx="601216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Tree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read.nexus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elapids.tree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 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 read.csv("habitats.csv")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 &lt;-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[,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2]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names(v)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[,1]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make.bisse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(tree, v)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Start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starting.point.bisse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(bisse6, start)</a:t>
            </a: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bisse5 &lt;- constrain(bisse6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mu1 ~ mu0) 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bisse4 &lt;- constrain(bisse6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lambda1 ~ lambda0, mu1 ~ mu0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ml5 &lt;- </a:t>
            </a:r>
            <a:r>
              <a:rPr lang="en-US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find.mle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(bisse5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start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ml4 &lt;- </a:t>
            </a:r>
            <a:r>
              <a:rPr lang="en-US" dirty="0" err="1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find.mle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(bisse4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, start</a:t>
            </a:r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7096851" y="3183230"/>
            <a:ext cx="605810" cy="6058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ounded Rectangle 39"/>
          <p:cNvSpPr/>
          <p:nvPr/>
        </p:nvSpPr>
        <p:spPr>
          <a:xfrm>
            <a:off x="7092280" y="3861048"/>
            <a:ext cx="648072" cy="648072"/>
          </a:xfrm>
          <a:prstGeom prst="round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ounded Rectangle 40"/>
          <p:cNvSpPr/>
          <p:nvPr/>
        </p:nvSpPr>
        <p:spPr>
          <a:xfrm>
            <a:off x="7812360" y="3212976"/>
            <a:ext cx="648072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7236295" y="2852935"/>
            <a:ext cx="291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λ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7956375" y="2852935"/>
            <a:ext cx="311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μ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6804247" y="328498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6876255" y="400506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 rot="16200000">
            <a:off x="6373376" y="3571838"/>
            <a:ext cx="65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</a:t>
            </a:r>
            <a:endParaRPr lang="en-US" dirty="0"/>
          </a:p>
        </p:txBody>
      </p:sp>
      <p:sp>
        <p:nvSpPr>
          <p:cNvPr id="49" name="Rounded Rectangle 48"/>
          <p:cNvSpPr/>
          <p:nvPr/>
        </p:nvSpPr>
        <p:spPr>
          <a:xfrm>
            <a:off x="6952835" y="5343470"/>
            <a:ext cx="605810" cy="6058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/>
          <p:cNvSpPr/>
          <p:nvPr/>
        </p:nvSpPr>
        <p:spPr>
          <a:xfrm>
            <a:off x="7668344" y="5373216"/>
            <a:ext cx="648072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7092279" y="5013175"/>
            <a:ext cx="2915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dirty="0" err="1" smtClean="0"/>
              <a:t>λ</a:t>
            </a:r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7812359" y="5013175"/>
            <a:ext cx="3115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dirty="0"/>
              <a:t>μ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6660231" y="544522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6732239" y="616530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 rot="16200000">
            <a:off x="6229360" y="5732078"/>
            <a:ext cx="655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state</a:t>
            </a:r>
            <a:endParaRPr lang="en-US" dirty="0"/>
          </a:p>
        </p:txBody>
      </p:sp>
      <p:sp>
        <p:nvSpPr>
          <p:cNvPr id="58" name="Rounded Rectangle 57"/>
          <p:cNvSpPr/>
          <p:nvPr/>
        </p:nvSpPr>
        <p:spPr>
          <a:xfrm>
            <a:off x="6948264" y="6093296"/>
            <a:ext cx="605810" cy="60581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ounded Rectangle 58"/>
          <p:cNvSpPr/>
          <p:nvPr/>
        </p:nvSpPr>
        <p:spPr>
          <a:xfrm>
            <a:off x="7663773" y="6123042"/>
            <a:ext cx="648072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ounded Rectangle 59"/>
          <p:cNvSpPr/>
          <p:nvPr/>
        </p:nvSpPr>
        <p:spPr>
          <a:xfrm>
            <a:off x="7812360" y="3933056"/>
            <a:ext cx="648072" cy="576064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516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76056" y="274638"/>
            <a:ext cx="3610744" cy="1143000"/>
          </a:xfrm>
        </p:spPr>
        <p:txBody>
          <a:bodyPr>
            <a:noAutofit/>
          </a:bodyPr>
          <a:lstStyle/>
          <a:p>
            <a:r>
              <a:rPr lang="en-US" sz="2000" dirty="0" smtClean="0"/>
              <a:t>Now have a look at the likelihood value of the results</a:t>
            </a:r>
            <a:endParaRPr lang="en-US" sz="20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796136" y="1484784"/>
            <a:ext cx="2520280" cy="248795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The maximum likelihood for the 5 parameter model is lower than for the 4 parameter model</a:t>
            </a:r>
          </a:p>
          <a:p>
            <a:r>
              <a:rPr lang="en-US" dirty="0" smtClean="0">
                <a:solidFill>
                  <a:srgbClr val="008000"/>
                </a:solidFill>
              </a:rPr>
              <a:t>Why is that?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6012160" cy="5909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Tree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read.nexus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elapids.tree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 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 read.csv("habitats.csv")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 &lt;-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[,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2]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names(v)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[,1]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make.bisse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(tree, v)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Start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starting.point.bisse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(bisse6,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bisse5 &lt;- constrain(bisse6, mu1 ~ mu0)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bisse4 &lt;- constrain(bisse6, lambda1 ~ lambda0, mu1 ~ mu0)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(bisse5,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(bisse4, start)</a:t>
            </a:r>
          </a:p>
          <a:p>
            <a:r>
              <a:rPr lang="en-US" dirty="0" smtClean="0">
                <a:solidFill>
                  <a:srgbClr val="0D0D0D"/>
                </a:solidFill>
              </a:rPr>
              <a:t>ml6$lnLik</a:t>
            </a:r>
            <a:endParaRPr lang="en-US" dirty="0">
              <a:solidFill>
                <a:srgbClr val="0D0D0D"/>
              </a:solidFill>
            </a:endParaRPr>
          </a:p>
          <a:p>
            <a:r>
              <a:rPr lang="en-US" dirty="0">
                <a:solidFill>
                  <a:srgbClr val="0D0D0D"/>
                </a:solidFill>
              </a:rPr>
              <a:t>ml5$lnLik</a:t>
            </a:r>
          </a:p>
          <a:p>
            <a:r>
              <a:rPr lang="en-US" dirty="0">
                <a:solidFill>
                  <a:srgbClr val="0D0D0D"/>
                </a:solidFill>
              </a:rPr>
              <a:t>ml4$lnLik</a:t>
            </a:r>
          </a:p>
          <a:p>
            <a:endParaRPr lang="en-US" dirty="0">
              <a:solidFill>
                <a:srgbClr val="0D0D0D"/>
              </a:solidFill>
            </a:endParaRP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371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2159" y="120806"/>
            <a:ext cx="2862209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Try alternative starting parameters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2160" y="1628800"/>
            <a:ext cx="2890664" cy="3429855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Here we use the parameters from the full run as the starting point for another set of runs</a:t>
            </a:r>
          </a:p>
          <a:p>
            <a:r>
              <a:rPr lang="en-US" dirty="0" smtClean="0">
                <a:solidFill>
                  <a:srgbClr val="008000"/>
                </a:solidFill>
              </a:rPr>
              <a:t>Have the answers changed?</a:t>
            </a:r>
          </a:p>
          <a:p>
            <a:r>
              <a:rPr lang="en-US" dirty="0" smtClean="0">
                <a:solidFill>
                  <a:srgbClr val="008000"/>
                </a:solidFill>
              </a:rPr>
              <a:t>If we wanted to publish, we should probably try more starting values. But for now we move on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-243408"/>
            <a:ext cx="6012160" cy="7571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Tree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read.nexus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elapids.tree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 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 read.csv("habitats.csv")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 &lt;-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[,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2]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names(v)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[,1]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make.bisse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(tree, v)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Start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starting.point.bisse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(bisse6,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bisse5 &lt;- constrain(bisse6, mu1 ~ mu0)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bisse4 &lt;- constrain(bisse6, lambda1 ~ lambda0, mu1 ~ mu0)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(bisse5,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(bisse4,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ml4$lnLik</a:t>
            </a:r>
          </a:p>
          <a:p>
            <a:r>
              <a:rPr lang="en-US" dirty="0" smtClean="0"/>
              <a:t>start &lt;- ml6$par</a:t>
            </a:r>
            <a:endParaRPr lang="en-US" dirty="0"/>
          </a:p>
          <a:p>
            <a:r>
              <a:rPr lang="en-US" dirty="0" smtClean="0"/>
              <a:t>ml6.1 &lt;- </a:t>
            </a:r>
            <a:r>
              <a:rPr lang="en-US" dirty="0" err="1" smtClean="0"/>
              <a:t>find.mle</a:t>
            </a:r>
            <a:r>
              <a:rPr lang="en-US" dirty="0" smtClean="0"/>
              <a:t>(bisse6</a:t>
            </a:r>
            <a:r>
              <a:rPr lang="en-US" dirty="0"/>
              <a:t>, </a:t>
            </a:r>
            <a:r>
              <a:rPr lang="en-US" dirty="0" smtClean="0"/>
              <a:t>start)</a:t>
            </a:r>
          </a:p>
          <a:p>
            <a:r>
              <a:rPr lang="en-US" dirty="0" smtClean="0"/>
              <a:t>ml5.1 &lt;- </a:t>
            </a:r>
            <a:r>
              <a:rPr lang="en-US" dirty="0" err="1" smtClean="0"/>
              <a:t>find.mle</a:t>
            </a:r>
            <a:r>
              <a:rPr lang="en-US" dirty="0" smtClean="0"/>
              <a:t>(bisse5</a:t>
            </a:r>
            <a:r>
              <a:rPr lang="en-US" dirty="0"/>
              <a:t>, start) </a:t>
            </a:r>
            <a:endParaRPr lang="en-US" dirty="0" smtClean="0"/>
          </a:p>
          <a:p>
            <a:r>
              <a:rPr lang="en-US" dirty="0" smtClean="0"/>
              <a:t>ml4.1 &lt;- </a:t>
            </a:r>
            <a:r>
              <a:rPr lang="en-US" dirty="0" err="1" smtClean="0"/>
              <a:t>find.mle</a:t>
            </a:r>
            <a:r>
              <a:rPr lang="en-US" dirty="0" smtClean="0"/>
              <a:t>(bisse4</a:t>
            </a:r>
            <a:r>
              <a:rPr lang="en-US" dirty="0"/>
              <a:t>, start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ml6.1$lnLik</a:t>
            </a:r>
          </a:p>
          <a:p>
            <a:r>
              <a:rPr lang="en-US" dirty="0"/>
              <a:t>ml5.1$lnLik</a:t>
            </a:r>
          </a:p>
          <a:p>
            <a:r>
              <a:rPr lang="en-US" dirty="0"/>
              <a:t>ml4.1$</a:t>
            </a:r>
            <a:r>
              <a:rPr lang="en-US" dirty="0" smtClean="0"/>
              <a:t>lnLik</a:t>
            </a:r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464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9752" y="16076"/>
            <a:ext cx="8229600" cy="1143000"/>
          </a:xfrm>
        </p:spPr>
        <p:txBody>
          <a:bodyPr/>
          <a:lstStyle/>
          <a:p>
            <a:r>
              <a:rPr lang="en-US" dirty="0" smtClean="0"/>
              <a:t>Model comparison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4128" y="2708920"/>
            <a:ext cx="3096344" cy="119940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Model with lowest AIC wins</a:t>
            </a:r>
          </a:p>
        </p:txBody>
      </p:sp>
      <p:sp>
        <p:nvSpPr>
          <p:cNvPr id="5" name="TextBox 6"/>
          <p:cNvSpPr txBox="1"/>
          <p:nvPr/>
        </p:nvSpPr>
        <p:spPr>
          <a:xfrm>
            <a:off x="3923928" y="980728"/>
            <a:ext cx="5078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AIC = 2 x (number of parameters) </a:t>
            </a:r>
            <a:r>
              <a:rPr lang="mr-IN" dirty="0" smtClean="0">
                <a:solidFill>
                  <a:srgbClr val="0000FF"/>
                </a:solidFill>
              </a:rPr>
              <a:t>–</a:t>
            </a:r>
            <a:r>
              <a:rPr lang="en-US" dirty="0" smtClean="0">
                <a:solidFill>
                  <a:srgbClr val="0000FF"/>
                </a:solidFill>
              </a:rPr>
              <a:t> 2 x </a:t>
            </a:r>
            <a:r>
              <a:rPr lang="en-US" dirty="0" err="1" smtClean="0">
                <a:solidFill>
                  <a:srgbClr val="0000FF"/>
                </a:solidFill>
              </a:rPr>
              <a:t>ln</a:t>
            </a:r>
            <a:r>
              <a:rPr lang="en-US" dirty="0" smtClean="0">
                <a:solidFill>
                  <a:srgbClr val="0000FF"/>
                </a:solidFill>
              </a:rPr>
              <a:t>(likelihood) 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6" name="Right Brace 11"/>
          <p:cNvSpPr/>
          <p:nvPr/>
        </p:nvSpPr>
        <p:spPr>
          <a:xfrm rot="5400000">
            <a:off x="5400092" y="224644"/>
            <a:ext cx="360040" cy="2736304"/>
          </a:xfrm>
          <a:prstGeom prst="rightBrace">
            <a:avLst>
              <a:gd name="adj1" fmla="val 241109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12"/>
          <p:cNvSpPr/>
          <p:nvPr/>
        </p:nvSpPr>
        <p:spPr>
          <a:xfrm rot="5400000">
            <a:off x="8198271" y="738832"/>
            <a:ext cx="360040" cy="1563911"/>
          </a:xfrm>
          <a:prstGeom prst="rightBrace">
            <a:avLst>
              <a:gd name="adj1" fmla="val 241109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13"/>
          <p:cNvSpPr txBox="1"/>
          <p:nvPr/>
        </p:nvSpPr>
        <p:spPr>
          <a:xfrm>
            <a:off x="7659324" y="1700808"/>
            <a:ext cx="1484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Raw model fit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14"/>
          <p:cNvSpPr txBox="1"/>
          <p:nvPr/>
        </p:nvSpPr>
        <p:spPr>
          <a:xfrm>
            <a:off x="3995936" y="1772816"/>
            <a:ext cx="3390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Penalty for number of parameters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5"/>
          <p:cNvSpPr txBox="1"/>
          <p:nvPr/>
        </p:nvSpPr>
        <p:spPr>
          <a:xfrm>
            <a:off x="5868144" y="2276872"/>
            <a:ext cx="2544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(Why ml4 not ml4.1????)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868144" y="4941168"/>
            <a:ext cx="3034680" cy="16437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What should we conclude?</a:t>
            </a:r>
          </a:p>
          <a:p>
            <a:r>
              <a:rPr lang="en-US" dirty="0" smtClean="0"/>
              <a:t>More importantly, do you believe the conclusion?</a:t>
            </a:r>
            <a:endParaRPr lang="en-US" dirty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5721392" y="3717032"/>
            <a:ext cx="3436021" cy="119940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Check parameters of best model</a:t>
            </a:r>
          </a:p>
        </p:txBody>
      </p:sp>
      <p:sp>
        <p:nvSpPr>
          <p:cNvPr id="18" name="Rectangle 4"/>
          <p:cNvSpPr/>
          <p:nvPr/>
        </p:nvSpPr>
        <p:spPr>
          <a:xfrm>
            <a:off x="0" y="-243408"/>
            <a:ext cx="6012160" cy="75713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Tree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read.nexus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elapids.tree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 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 read.csv("habitats.csv")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 &lt;-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[,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2]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names(v)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[,1]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make.bisse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(tree, v)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Start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starting.point.bisse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(bisse6,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bisse5 &lt;- constrain(bisse6, mu1 ~ mu0)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bisse4 &lt;- constrain(bisse6, lambda1 ~ lambda0, mu1 ~ mu0)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(bisse5,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(bisse4,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ml4$lnLik</a:t>
            </a:r>
          </a:p>
          <a:p>
            <a:r>
              <a:rPr lang="en-US" dirty="0" smtClean="0"/>
              <a:t>start &lt;- ml6$par</a:t>
            </a:r>
            <a:endParaRPr lang="en-US" dirty="0"/>
          </a:p>
          <a:p>
            <a:r>
              <a:rPr lang="en-US" dirty="0" smtClean="0"/>
              <a:t>ml6.1 &lt;- </a:t>
            </a:r>
            <a:r>
              <a:rPr lang="en-US" dirty="0" err="1" smtClean="0"/>
              <a:t>find.mle</a:t>
            </a:r>
            <a:r>
              <a:rPr lang="en-US" dirty="0" smtClean="0"/>
              <a:t>(bisse6</a:t>
            </a:r>
            <a:r>
              <a:rPr lang="en-US" dirty="0"/>
              <a:t>, </a:t>
            </a:r>
            <a:r>
              <a:rPr lang="en-US" dirty="0" smtClean="0"/>
              <a:t>start)</a:t>
            </a:r>
          </a:p>
          <a:p>
            <a:r>
              <a:rPr lang="en-US" dirty="0" smtClean="0"/>
              <a:t>ml5.1 &lt;- </a:t>
            </a:r>
            <a:r>
              <a:rPr lang="en-US" dirty="0" err="1" smtClean="0"/>
              <a:t>find.mle</a:t>
            </a:r>
            <a:r>
              <a:rPr lang="en-US" dirty="0" smtClean="0"/>
              <a:t>(bisse5</a:t>
            </a:r>
            <a:r>
              <a:rPr lang="en-US" dirty="0"/>
              <a:t>, start) </a:t>
            </a:r>
            <a:endParaRPr lang="en-US" dirty="0" smtClean="0"/>
          </a:p>
          <a:p>
            <a:r>
              <a:rPr lang="en-US" dirty="0" smtClean="0"/>
              <a:t>ml4.1 &lt;- </a:t>
            </a:r>
            <a:r>
              <a:rPr lang="en-US" dirty="0" err="1" smtClean="0"/>
              <a:t>find.mle</a:t>
            </a:r>
            <a:r>
              <a:rPr lang="en-US" dirty="0" smtClean="0"/>
              <a:t>(bisse4</a:t>
            </a:r>
            <a:r>
              <a:rPr lang="en-US" dirty="0"/>
              <a:t>, start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ml6.1$lnLik</a:t>
            </a:r>
          </a:p>
          <a:p>
            <a:r>
              <a:rPr lang="en-US" dirty="0"/>
              <a:t>ml5.1$lnLik</a:t>
            </a:r>
          </a:p>
          <a:p>
            <a:r>
              <a:rPr lang="en-US" dirty="0"/>
              <a:t>ml4.1$</a:t>
            </a:r>
            <a:r>
              <a:rPr lang="en-US" dirty="0" smtClean="0"/>
              <a:t>lnLik</a:t>
            </a:r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1599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1016" y="260648"/>
            <a:ext cx="4042792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Ancestral state reconstructions from </a:t>
            </a:r>
            <a:r>
              <a:rPr lang="en-US" dirty="0" err="1" smtClean="0"/>
              <a:t>BiSSE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08104" y="2564904"/>
            <a:ext cx="3178696" cy="203395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To get a better feel for our data, we can perform ancestral state reconstructions using the </a:t>
            </a:r>
            <a:r>
              <a:rPr lang="en-US" dirty="0" err="1" smtClean="0"/>
              <a:t>BiSSE</a:t>
            </a:r>
            <a:r>
              <a:rPr lang="en-US" dirty="0" smtClean="0"/>
              <a:t> model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-1539552"/>
            <a:ext cx="7524328" cy="92332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install.packages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diversitree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library(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phangorn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Tree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read.nexus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("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elapids.tree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") 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&lt;- read.csv("habitats.csv")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v &lt;-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[,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2]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names(v)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df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[,1]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make.bisse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(tree, v)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Start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starting.point.bisse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(tree)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(bisse6,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bisse5 &lt;- constrain(bisse6, mu1 ~ mu0)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bisse4 &lt;- constrain(bisse6, lambda1 ~ lambda0, mu1 ~ mu0)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(bisse5,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(bisse4,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start &lt;- ml6$par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ml6.1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(bisse6,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ml5.1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(bisse5, start)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ml4.1 &lt;-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find.mle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(bisse4, start)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ml6.1$lnLik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ml5.1$lnLik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ml4.1$lnLik</a:t>
            </a:r>
          </a:p>
          <a:p>
            <a:r>
              <a:rPr lang="en-US" dirty="0" err="1" smtClean="0"/>
              <a:t>asr</a:t>
            </a:r>
            <a:r>
              <a:rPr lang="en-US" dirty="0" smtClean="0"/>
              <a:t> &lt;- </a:t>
            </a:r>
            <a:r>
              <a:rPr lang="en-US" dirty="0" err="1" smtClean="0"/>
              <a:t>asr.marginal</a:t>
            </a:r>
            <a:r>
              <a:rPr lang="en-US" dirty="0" smtClean="0"/>
              <a:t>(bisse5, </a:t>
            </a:r>
            <a:r>
              <a:rPr lang="en-US" dirty="0" err="1"/>
              <a:t>coef</a:t>
            </a:r>
            <a:r>
              <a:rPr lang="en-US" dirty="0"/>
              <a:t>(</a:t>
            </a:r>
            <a:r>
              <a:rPr lang="en-US" dirty="0" smtClean="0"/>
              <a:t>ml5.1))</a:t>
            </a:r>
          </a:p>
          <a:p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plot(tree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cex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=0.4, 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tip.col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=</a:t>
            </a:r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</a:rPr>
              <a:t>rgb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(1-v,0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v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</a:rPr>
              <a:t>),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type="fan")</a:t>
            </a:r>
          </a:p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nodelabels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(frame="circle", col=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rgb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(1-asr[2,], 0,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asr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[2,]),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pch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=20,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</a:rPr>
              <a:t>cex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=1)</a:t>
            </a:r>
          </a:p>
          <a:p>
            <a:r>
              <a:rPr lang="en-GB" dirty="0"/>
              <a:t>source("</a:t>
            </a:r>
            <a:r>
              <a:rPr lang="en-GB" dirty="0" err="1"/>
              <a:t>nicetree.R</a:t>
            </a:r>
            <a:r>
              <a:rPr lang="en-GB" dirty="0"/>
              <a:t>”)</a:t>
            </a:r>
          </a:p>
          <a:p>
            <a:endParaRPr lang="en-US" dirty="0"/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0700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1471</TotalTime>
  <Words>2474</Words>
  <Application>Microsoft Macintosh PowerPoint</Application>
  <PresentationFormat>On-screen Show (4:3)</PresentationFormat>
  <Paragraphs>482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Kantoorthema</vt:lpstr>
      <vt:lpstr>R workshop</vt:lpstr>
      <vt:lpstr>Input – a molecular phylogeny of venomous snakes</vt:lpstr>
      <vt:lpstr>Load packages and data</vt:lpstr>
      <vt:lpstr>Set up a BiSSE model</vt:lpstr>
      <vt:lpstr>Set up two constrained models</vt:lpstr>
      <vt:lpstr>Now have a look at the likelihood value of the results</vt:lpstr>
      <vt:lpstr>Try alternative starting parameters</vt:lpstr>
      <vt:lpstr>Model comparison</vt:lpstr>
      <vt:lpstr>Ancestral state reconstructions from BiSSE</vt:lpstr>
      <vt:lpstr>Results</vt:lpstr>
      <vt:lpstr>Let’s take a look at speciation rate without considering habitat  (Results from BAMM)</vt:lpstr>
      <vt:lpstr>Elevated rates of speciation in Hydrophis</vt:lpstr>
      <vt:lpstr>Hidden state models can be used to construct appropriate null models for BiSSE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FiSSE</vt:lpstr>
      <vt:lpstr>Take-home messages</vt:lpstr>
    </vt:vector>
  </TitlesOfParts>
  <Company>Naturalis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workshop</dc:title>
  <dc:creator>King, B.</dc:creator>
  <cp:lastModifiedBy>Ben King</cp:lastModifiedBy>
  <cp:revision>50</cp:revision>
  <dcterms:created xsi:type="dcterms:W3CDTF">2019-12-03T10:56:45Z</dcterms:created>
  <dcterms:modified xsi:type="dcterms:W3CDTF">2019-12-12T15:55:32Z</dcterms:modified>
</cp:coreProperties>
</file>

<file path=docProps/thumbnail.jpeg>
</file>